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92" r:id="rId8"/>
    <p:sldId id="295" r:id="rId9"/>
    <p:sldId id="296" r:id="rId10"/>
    <p:sldId id="297" r:id="rId11"/>
    <p:sldId id="263" r:id="rId12"/>
    <p:sldId id="262" r:id="rId13"/>
    <p:sldId id="267" r:id="rId14"/>
    <p:sldId id="268" r:id="rId15"/>
    <p:sldId id="269" r:id="rId16"/>
    <p:sldId id="261" r:id="rId17"/>
    <p:sldId id="270" r:id="rId18"/>
    <p:sldId id="271" r:id="rId19"/>
    <p:sldId id="273" r:id="rId20"/>
    <p:sldId id="282" r:id="rId21"/>
    <p:sldId id="281" r:id="rId22"/>
    <p:sldId id="284" r:id="rId23"/>
    <p:sldId id="283" r:id="rId24"/>
    <p:sldId id="285" r:id="rId25"/>
    <p:sldId id="286" r:id="rId26"/>
    <p:sldId id="280" r:id="rId27"/>
    <p:sldId id="287" r:id="rId28"/>
    <p:sldId id="279" r:id="rId29"/>
    <p:sldId id="288" r:id="rId30"/>
    <p:sldId id="278" r:id="rId31"/>
    <p:sldId id="277" r:id="rId32"/>
    <p:sldId id="289" r:id="rId33"/>
    <p:sldId id="291" r:id="rId34"/>
    <p:sldId id="290" r:id="rId35"/>
    <p:sldId id="298" r:id="rId36"/>
    <p:sldId id="302" r:id="rId37"/>
    <p:sldId id="301" r:id="rId38"/>
    <p:sldId id="304" r:id="rId39"/>
    <p:sldId id="305" r:id="rId40"/>
    <p:sldId id="276" r:id="rId41"/>
    <p:sldId id="275" r:id="rId42"/>
    <p:sldId id="306" r:id="rId43"/>
    <p:sldId id="274" r:id="rId44"/>
    <p:sldId id="300" r:id="rId45"/>
    <p:sldId id="308" r:id="rId46"/>
    <p:sldId id="309" r:id="rId47"/>
    <p:sldId id="299" r:id="rId48"/>
    <p:sldId id="315" r:id="rId49"/>
    <p:sldId id="314" r:id="rId50"/>
    <p:sldId id="316" r:id="rId51"/>
    <p:sldId id="317" r:id="rId52"/>
    <p:sldId id="312" r:id="rId53"/>
    <p:sldId id="318" r:id="rId54"/>
    <p:sldId id="313" r:id="rId55"/>
    <p:sldId id="323" r:id="rId56"/>
    <p:sldId id="311" r:id="rId57"/>
    <p:sldId id="310" r:id="rId58"/>
    <p:sldId id="324" r:id="rId59"/>
    <p:sldId id="319" r:id="rId60"/>
    <p:sldId id="320" r:id="rId61"/>
    <p:sldId id="328" r:id="rId62"/>
    <p:sldId id="321" r:id="rId63"/>
    <p:sldId id="325" r:id="rId64"/>
    <p:sldId id="329" r:id="rId65"/>
    <p:sldId id="327" r:id="rId66"/>
    <p:sldId id="322" r:id="rId67"/>
    <p:sldId id="330" r:id="rId68"/>
    <p:sldId id="331" r:id="rId69"/>
    <p:sldId id="337" r:id="rId70"/>
    <p:sldId id="344" r:id="rId71"/>
    <p:sldId id="333" r:id="rId72"/>
    <p:sldId id="334" r:id="rId73"/>
    <p:sldId id="335" r:id="rId74"/>
    <p:sldId id="338" r:id="rId75"/>
    <p:sldId id="336" r:id="rId76"/>
    <p:sldId id="332" r:id="rId77"/>
    <p:sldId id="345" r:id="rId78"/>
    <p:sldId id="343" r:id="rId79"/>
    <p:sldId id="349" r:id="rId80"/>
    <p:sldId id="350" r:id="rId81"/>
    <p:sldId id="342" r:id="rId82"/>
    <p:sldId id="341" r:id="rId83"/>
    <p:sldId id="351" r:id="rId84"/>
    <p:sldId id="352" r:id="rId85"/>
    <p:sldId id="340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39" r:id="rId96"/>
    <p:sldId id="346" r:id="rId97"/>
    <p:sldId id="363" r:id="rId98"/>
    <p:sldId id="369" r:id="rId99"/>
    <p:sldId id="370" r:id="rId100"/>
    <p:sldId id="367" r:id="rId101"/>
    <p:sldId id="368" r:id="rId102"/>
    <p:sldId id="371" r:id="rId103"/>
    <p:sldId id="347" r:id="rId104"/>
    <p:sldId id="372" r:id="rId105"/>
    <p:sldId id="377" r:id="rId106"/>
    <p:sldId id="378" r:id="rId107"/>
    <p:sldId id="373" r:id="rId108"/>
    <p:sldId id="379" r:id="rId109"/>
    <p:sldId id="380" r:id="rId110"/>
    <p:sldId id="376" r:id="rId111"/>
    <p:sldId id="348" r:id="rId112"/>
    <p:sldId id="381" r:id="rId113"/>
    <p:sldId id="382" r:id="rId114"/>
    <p:sldId id="364" r:id="rId115"/>
    <p:sldId id="383" r:id="rId116"/>
    <p:sldId id="385" r:id="rId117"/>
    <p:sldId id="384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656"/>
  </p:normalViewPr>
  <p:slideViewPr>
    <p:cSldViewPr snapToGrid="0" snapToObjects="1">
      <p:cViewPr varScale="1">
        <p:scale>
          <a:sx n="85" d="100"/>
          <a:sy n="85" d="100"/>
        </p:scale>
        <p:origin x="18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11/4/18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cusgj13/W21.DigitalImageProcessing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grammingcomputervision.com/" TargetMode="External"/><Relationship Id="rId4" Type="http://schemas.openxmlformats.org/officeDocument/2006/relationships/hyperlink" Target="http://web.ipac.caltech.edu/staff/fmasci/home/astro_refs/Digital_Image_Processing_2ndEd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pyter/jupyter/wiki/A-gallery-of-interesting-Jupyter-Notebooks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/>
              <a:t>Marcus Gallagher-Jones – marcusgj13@gmail.com</a:t>
            </a:r>
          </a:p>
          <a:p>
            <a:r>
              <a:rPr lang="en-US" dirty="0"/>
              <a:t>Day1 </a:t>
            </a:r>
          </a:p>
          <a:p>
            <a:r>
              <a:rPr lang="en-US" dirty="0"/>
              <a:t>11/06/2018</a:t>
            </a:r>
          </a:p>
          <a:p>
            <a:r>
              <a:rPr lang="en-US" dirty="0">
                <a:hlinkClick r:id="rId2"/>
              </a:rPr>
              <a:t>https://github.com/marcusgj13/W21.DigitalImageProcessing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2995E-42D5-4141-A4CA-F12B9C4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9877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Affine transforms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Fitting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Statistical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9277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Imshow</a:t>
            </a:r>
            <a:r>
              <a:rPr lang="en-US" dirty="0"/>
              <a:t> will display the image.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802B1-BD56-DC40-AA07-22F38356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80" y="2197893"/>
            <a:ext cx="4549140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33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also look at all channels individually by slicing the matrix.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599DD-CBE0-4C45-B9E3-CE77BE0B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9744"/>
            <a:ext cx="10644703" cy="37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24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also look at all channels individually by slicing the matrix.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F4132-796A-5049-8A19-26FF92E1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5863"/>
            <a:ext cx="10515600" cy="34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015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Having access to individual RGB channels can be useful, but sometimes we want act on the image as a whole. To do that we need to convert the 3 channel image into a single gray channel image.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conversion can be performed using the following transformation:</a:t>
            </a:r>
          </a:p>
          <a:p>
            <a:pPr marL="0" indent="0">
              <a:buNone/>
            </a:pPr>
            <a:r>
              <a:rPr lang="en-US" dirty="0"/>
              <a:t>L = R * 0.299 + G *0. 587 + B * 0.114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make a function to do this.</a:t>
            </a:r>
          </a:p>
        </p:txBody>
      </p:sp>
    </p:spTree>
    <p:extLst>
      <p:ext uri="{BB962C8B-B14F-4D97-AF65-F5344CB8AC3E}">
        <p14:creationId xmlns:p14="http://schemas.microsoft.com/office/powerpoint/2010/main" val="23089487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EF848-E84C-A14A-A378-9210F31E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132"/>
            <a:ext cx="10515600" cy="19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79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EF848-E84C-A14A-A378-9210F31E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132"/>
            <a:ext cx="10515600" cy="194264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0EA35E-899B-D143-9147-1A4A31EDD2A9}"/>
              </a:ext>
            </a:extLst>
          </p:cNvPr>
          <p:cNvCxnSpPr>
            <a:cxnSpLocks/>
          </p:cNvCxnSpPr>
          <p:nvPr/>
        </p:nvCxnSpPr>
        <p:spPr>
          <a:xfrm flipV="1">
            <a:off x="2183363" y="2500605"/>
            <a:ext cx="0" cy="184561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6CA6AA-8E1E-1A4E-BF83-BE648018B8D3}"/>
              </a:ext>
            </a:extLst>
          </p:cNvPr>
          <p:cNvSpPr txBox="1"/>
          <p:nvPr/>
        </p:nvSpPr>
        <p:spPr>
          <a:xfrm>
            <a:off x="1989598" y="4187372"/>
            <a:ext cx="362204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Function definitions always start with </a:t>
            </a:r>
            <a:r>
              <a:rPr lang="en-US" sz="2400" dirty="0">
                <a:solidFill>
                  <a:schemeClr val="accent6"/>
                </a:solidFill>
              </a:rPr>
              <a:t>def </a:t>
            </a:r>
            <a:r>
              <a:rPr lang="en-US" sz="2400" dirty="0">
                <a:solidFill>
                  <a:schemeClr val="accent1"/>
                </a:solidFill>
              </a:rPr>
              <a:t>and are terminated with a semicolon.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73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EF848-E84C-A14A-A378-9210F31E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132"/>
            <a:ext cx="10515600" cy="194264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0EA35E-899B-D143-9147-1A4A31EDD2A9}"/>
              </a:ext>
            </a:extLst>
          </p:cNvPr>
          <p:cNvCxnSpPr>
            <a:cxnSpLocks/>
          </p:cNvCxnSpPr>
          <p:nvPr/>
        </p:nvCxnSpPr>
        <p:spPr>
          <a:xfrm flipV="1">
            <a:off x="3079102" y="3825551"/>
            <a:ext cx="0" cy="103851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6CA6AA-8E1E-1A4E-BF83-BE648018B8D3}"/>
              </a:ext>
            </a:extLst>
          </p:cNvPr>
          <p:cNvSpPr txBox="1"/>
          <p:nvPr/>
        </p:nvSpPr>
        <p:spPr>
          <a:xfrm>
            <a:off x="2736047" y="4346217"/>
            <a:ext cx="362204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Return </a:t>
            </a:r>
            <a:r>
              <a:rPr lang="en-US" sz="2400" dirty="0">
                <a:solidFill>
                  <a:schemeClr val="accent1"/>
                </a:solidFill>
              </a:rPr>
              <a:t>allows us to extract an output from our function.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1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E0442-EF61-1A44-BED1-AFF95271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2144"/>
            <a:ext cx="10515600" cy="350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12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E0442-EF61-1A44-BED1-AFF95271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2144"/>
            <a:ext cx="10515600" cy="350885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DD3713-24B9-E149-9687-9B50AD4CE124}"/>
              </a:ext>
            </a:extLst>
          </p:cNvPr>
          <p:cNvCxnSpPr>
            <a:cxnSpLocks/>
          </p:cNvCxnSpPr>
          <p:nvPr/>
        </p:nvCxnSpPr>
        <p:spPr>
          <a:xfrm flipH="1">
            <a:off x="7410450" y="4705143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F258C5-9583-EB48-9074-0C74BF8E8B0D}"/>
              </a:ext>
            </a:extLst>
          </p:cNvPr>
          <p:cNvSpPr txBox="1"/>
          <p:nvPr/>
        </p:nvSpPr>
        <p:spPr>
          <a:xfrm>
            <a:off x="8684260" y="4355920"/>
            <a:ext cx="266954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have now lost a dimension, the image is truly grayscale.</a:t>
            </a:r>
          </a:p>
        </p:txBody>
      </p:sp>
    </p:spTree>
    <p:extLst>
      <p:ext uri="{BB962C8B-B14F-4D97-AF65-F5344CB8AC3E}">
        <p14:creationId xmlns:p14="http://schemas.microsoft.com/office/powerpoint/2010/main" val="29923533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E0442-EF61-1A44-BED1-AFF95271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2144"/>
            <a:ext cx="10515600" cy="350885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DD3713-24B9-E149-9687-9B50AD4CE124}"/>
              </a:ext>
            </a:extLst>
          </p:cNvPr>
          <p:cNvCxnSpPr>
            <a:cxnSpLocks/>
          </p:cNvCxnSpPr>
          <p:nvPr/>
        </p:nvCxnSpPr>
        <p:spPr>
          <a:xfrm flipH="1">
            <a:off x="6591300" y="5009943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F258C5-9583-EB48-9074-0C74BF8E8B0D}"/>
              </a:ext>
            </a:extLst>
          </p:cNvPr>
          <p:cNvSpPr txBox="1"/>
          <p:nvPr/>
        </p:nvSpPr>
        <p:spPr>
          <a:xfrm>
            <a:off x="7865110" y="4676169"/>
            <a:ext cx="266954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Note that after the scaling the image now contains non integer values.</a:t>
            </a:r>
          </a:p>
        </p:txBody>
      </p:sp>
    </p:spTree>
    <p:extLst>
      <p:ext uri="{BB962C8B-B14F-4D97-AF65-F5344CB8AC3E}">
        <p14:creationId xmlns:p14="http://schemas.microsoft.com/office/powerpoint/2010/main" val="343707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408114-58F3-4A4A-A07D-E771A29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1" t="8368" r="20976" b="3367"/>
          <a:stretch/>
        </p:blipFill>
        <p:spPr>
          <a:xfrm>
            <a:off x="3340357" y="1765332"/>
            <a:ext cx="5076563" cy="49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818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also do the same thing with built in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DE504-A364-D846-9017-996D465D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8093"/>
            <a:ext cx="10515600" cy="40108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37758E-A5EF-4A41-ACFE-9350A2701441}"/>
              </a:ext>
            </a:extLst>
          </p:cNvPr>
          <p:cNvCxnSpPr>
            <a:cxnSpLocks/>
          </p:cNvCxnSpPr>
          <p:nvPr/>
        </p:nvCxnSpPr>
        <p:spPr>
          <a:xfrm flipH="1">
            <a:off x="6991350" y="2381867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9405FC-74B9-0045-920B-F8F04F845D15}"/>
              </a:ext>
            </a:extLst>
          </p:cNvPr>
          <p:cNvSpPr txBox="1"/>
          <p:nvPr/>
        </p:nvSpPr>
        <p:spPr>
          <a:xfrm>
            <a:off x="8265160" y="2048093"/>
            <a:ext cx="3088640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Scikit</a:t>
            </a:r>
            <a:r>
              <a:rPr lang="en-US" sz="2400" dirty="0">
                <a:solidFill>
                  <a:schemeClr val="accent1"/>
                </a:solidFill>
              </a:rPr>
              <a:t>-image is a python library with A LOT of useful built in function for image processing. We’ll talk more about it tomorrow.</a:t>
            </a:r>
          </a:p>
        </p:txBody>
      </p:sp>
    </p:spTree>
    <p:extLst>
      <p:ext uri="{BB962C8B-B14F-4D97-AF65-F5344CB8AC3E}">
        <p14:creationId xmlns:p14="http://schemas.microsoft.com/office/powerpoint/2010/main" val="42748275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also do the same thing with built in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DE504-A364-D846-9017-996D465D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8093"/>
            <a:ext cx="10515600" cy="40108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BAD10E-7287-2A44-89E8-D0578DDF68D9}"/>
              </a:ext>
            </a:extLst>
          </p:cNvPr>
          <p:cNvCxnSpPr>
            <a:cxnSpLocks/>
          </p:cNvCxnSpPr>
          <p:nvPr/>
        </p:nvCxnSpPr>
        <p:spPr>
          <a:xfrm flipH="1">
            <a:off x="7391400" y="5581443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0A6774-49E5-FE4B-8E04-1B3C2C4AAC55}"/>
              </a:ext>
            </a:extLst>
          </p:cNvPr>
          <p:cNvSpPr txBox="1"/>
          <p:nvPr/>
        </p:nvSpPr>
        <p:spPr>
          <a:xfrm>
            <a:off x="8512810" y="5009943"/>
            <a:ext cx="266954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Note that </a:t>
            </a:r>
            <a:r>
              <a:rPr lang="en-US" sz="2400" dirty="0" err="1">
                <a:solidFill>
                  <a:schemeClr val="accent1"/>
                </a:solidFill>
              </a:rPr>
              <a:t>skimage</a:t>
            </a:r>
            <a:r>
              <a:rPr lang="en-US" sz="2400" dirty="0">
                <a:solidFill>
                  <a:schemeClr val="accent1"/>
                </a:solidFill>
              </a:rPr>
              <a:t> performs a slightly different scaling</a:t>
            </a:r>
          </a:p>
        </p:txBody>
      </p:sp>
    </p:spTree>
    <p:extLst>
      <p:ext uri="{BB962C8B-B14F-4D97-AF65-F5344CB8AC3E}">
        <p14:creationId xmlns:p14="http://schemas.microsoft.com/office/powerpoint/2010/main" val="19338208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also do the same thing with built in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DE504-A364-D846-9017-996D465D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8093"/>
            <a:ext cx="10515600" cy="401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698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have we learned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Some basic definitions of an image, image types and digital processing workflows.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Recap of some key ideas in python.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How to use </a:t>
            </a:r>
            <a:r>
              <a:rPr lang="en-US" dirty="0" err="1"/>
              <a:t>jupyter</a:t>
            </a:r>
            <a:r>
              <a:rPr lang="en-US" dirty="0"/>
              <a:t> notebooks, </a:t>
            </a:r>
            <a:r>
              <a:rPr lang="en-US" dirty="0" err="1"/>
              <a:t>numpy</a:t>
            </a:r>
            <a:r>
              <a:rPr lang="en-US" dirty="0"/>
              <a:t> and matplotlib to work with matrices and images.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How to load and do some simple image manipulations.</a:t>
            </a:r>
          </a:p>
        </p:txBody>
      </p:sp>
    </p:spTree>
    <p:extLst>
      <p:ext uri="{BB962C8B-B14F-4D97-AF65-F5344CB8AC3E}">
        <p14:creationId xmlns:p14="http://schemas.microsoft.com/office/powerpoint/2010/main" val="10876010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happening tomorrow?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are going to delve further in to sci-kit image.</a:t>
            </a:r>
          </a:p>
          <a:p>
            <a:r>
              <a:rPr lang="en-US" dirty="0"/>
              <a:t>We will look at preprocessing steps including:</a:t>
            </a:r>
          </a:p>
          <a:p>
            <a:pPr lvl="1"/>
            <a:r>
              <a:rPr lang="en-US" dirty="0"/>
              <a:t> denoising, normalizing and filtering of images.</a:t>
            </a:r>
          </a:p>
          <a:p>
            <a:pPr lvl="1"/>
            <a:r>
              <a:rPr lang="en-US" dirty="0"/>
              <a:t>Cover the most popular algorithms for doing these things</a:t>
            </a:r>
          </a:p>
          <a:p>
            <a:pPr lvl="1"/>
            <a:r>
              <a:rPr lang="en-US" dirty="0"/>
              <a:t>Look at some more advanced denoising algorithms</a:t>
            </a:r>
          </a:p>
          <a:p>
            <a:pPr lvl="1"/>
            <a:r>
              <a:rPr lang="en-US" dirty="0"/>
              <a:t>Filtering in the </a:t>
            </a:r>
            <a:r>
              <a:rPr lang="en-US" dirty="0" err="1"/>
              <a:t>fourier</a:t>
            </a:r>
            <a:r>
              <a:rPr lang="en-US" dirty="0"/>
              <a:t> domain.</a:t>
            </a:r>
          </a:p>
          <a:p>
            <a:r>
              <a:rPr lang="en-US" dirty="0"/>
              <a:t>We will also cover some basic thresholding and segmentation of images to extract interesting ROIs.	</a:t>
            </a:r>
          </a:p>
        </p:txBody>
      </p:sp>
    </p:spTree>
    <p:extLst>
      <p:ext uri="{BB962C8B-B14F-4D97-AF65-F5344CB8AC3E}">
        <p14:creationId xmlns:p14="http://schemas.microsoft.com/office/powerpoint/2010/main" val="20681827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Practice if you have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Try comparing the two grayscale pepper images, is there a simple scaling factor that makes them different or is the formula for how they were made different.</a:t>
            </a:r>
          </a:p>
          <a:p>
            <a:r>
              <a:rPr lang="en-US" dirty="0"/>
              <a:t>Try loading your own image into your notebook.</a:t>
            </a:r>
          </a:p>
          <a:p>
            <a:r>
              <a:rPr lang="en-US" dirty="0"/>
              <a:t>Find the pixel locations of the maximum and minimum values.</a:t>
            </a:r>
          </a:p>
          <a:p>
            <a:r>
              <a:rPr lang="en-US" dirty="0"/>
              <a:t>Invert the image.</a:t>
            </a:r>
          </a:p>
          <a:p>
            <a:r>
              <a:rPr lang="en-US" dirty="0"/>
              <a:t>Try writing a for loop that will iteratively change the maximum intensity to the mean value of the image.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071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more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6E00A-D01D-184B-BE29-B5FB8AE7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053849"/>
            <a:ext cx="2838450" cy="3702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35D3F-DBDD-2A43-A564-C74DC830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0" y="2053849"/>
            <a:ext cx="2829803" cy="3702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5ACFF-37B8-3D4E-AB9D-0096FEDF117A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00155-D2DC-9540-B28D-D7920BA1322A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an alpha (transparency channel). One of the most common image formats. </a:t>
            </a:r>
          </a:p>
          <a:p>
            <a:r>
              <a:rPr lang="en-US" dirty="0"/>
              <a:t>TIFF or TIF – Most standard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Require special readers. 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Watch the 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9423" cy="4351338"/>
          </a:xfrm>
        </p:spPr>
        <p:txBody>
          <a:bodyPr/>
          <a:lstStyle/>
          <a:p>
            <a:r>
              <a:rPr lang="en-US" dirty="0"/>
              <a:t>Endianness refers to the order in which bytes should be read into the computer when reading an image.</a:t>
            </a:r>
          </a:p>
          <a:p>
            <a:r>
              <a:rPr lang="en-US" dirty="0"/>
              <a:t>When working with a new format it is important to get this right.</a:t>
            </a:r>
          </a:p>
          <a:p>
            <a:r>
              <a:rPr lang="en-US" dirty="0"/>
              <a:t>Files can be either big-endian or little-endian.</a:t>
            </a:r>
          </a:p>
        </p:txBody>
      </p:sp>
      <p:pic>
        <p:nvPicPr>
          <p:cNvPr id="1026" name="Picture 2" descr="Image result for endian gul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46" y="2527527"/>
            <a:ext cx="4928054" cy="28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85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image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558361"/>
              </p:ext>
            </p:extLst>
          </p:nvPr>
        </p:nvGraphicFramePr>
        <p:xfrm>
          <a:off x="838200" y="1825625"/>
          <a:ext cx="10515600" cy="4505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6838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5358762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uint8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uint16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uint32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float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int8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int16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int32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41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tools do we have at out disposal?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5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6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5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Introduction to core concepts in image processing.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Jupyter</a:t>
            </a:r>
            <a:r>
              <a:rPr lang="en-US" dirty="0"/>
              <a:t> and quick python Review.</a:t>
            </a:r>
          </a:p>
          <a:p>
            <a:pPr lvl="1"/>
            <a:r>
              <a:rPr lang="en-US" dirty="0"/>
              <a:t>Manipulating matrices with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Loading and inspecting images with python and matplotlib.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-image for image processing.</a:t>
            </a:r>
          </a:p>
          <a:p>
            <a:pPr lvl="1"/>
            <a:r>
              <a:rPr lang="en-US" dirty="0"/>
              <a:t>Useful algorithms for image processing.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Application of Day 1 and 2 to a real dataset.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1598736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1711683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2139678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46BF86-FF68-5A43-8EBF-0C14B475C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90" y="1690688"/>
            <a:ext cx="8455896" cy="5002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2557218"/>
            <a:ext cx="3130658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Let’s start by making a </a:t>
            </a:r>
            <a:r>
              <a:rPr lang="en-US" sz="2400" b="1" dirty="0"/>
              <a:t>NEW </a:t>
            </a:r>
            <a:r>
              <a:rPr lang="en-US" sz="2400" dirty="0"/>
              <a:t>notebook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8E0BB8-B6D3-F444-A129-B0C8AA7F575F}"/>
              </a:ext>
            </a:extLst>
          </p:cNvPr>
          <p:cNvCxnSpPr>
            <a:cxnSpLocks/>
          </p:cNvCxnSpPr>
          <p:nvPr/>
        </p:nvCxnSpPr>
        <p:spPr>
          <a:xfrm>
            <a:off x="7981628" y="2960176"/>
            <a:ext cx="130185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585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46BF86-FF68-5A43-8EBF-0C14B475C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91" y="1690688"/>
            <a:ext cx="8455896" cy="5002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1D1B5-534B-2840-AE46-D0DA5C44A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9" t="9734" r="5514" b="5612"/>
          <a:stretch/>
        </p:blipFill>
        <p:spPr>
          <a:xfrm>
            <a:off x="7800537" y="2706053"/>
            <a:ext cx="2335356" cy="2724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2557218"/>
            <a:ext cx="3130658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Make sure to select </a:t>
            </a:r>
            <a:r>
              <a:rPr lang="en-US" sz="2400" b="1" dirty="0"/>
              <a:t>Python3</a:t>
            </a:r>
            <a:r>
              <a:rPr lang="en-US" sz="2400" dirty="0"/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8E0BB8-B6D3-F444-A129-B0C8AA7F575F}"/>
              </a:ext>
            </a:extLst>
          </p:cNvPr>
          <p:cNvCxnSpPr>
            <a:cxnSpLocks/>
          </p:cNvCxnSpPr>
          <p:nvPr/>
        </p:nvCxnSpPr>
        <p:spPr>
          <a:xfrm>
            <a:off x="7981628" y="2960176"/>
            <a:ext cx="130185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60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Opening your first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6546"/>
            <a:ext cx="10515600" cy="163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have selected the right language your browser should now have a page that looks something like this opened 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A4CD0-727E-A044-97C7-885FA9E7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9494"/>
            <a:ext cx="10515600" cy="27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78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Opening your first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6546"/>
            <a:ext cx="10515600" cy="163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have selected the right language your browser should now have a page that looks something like this opened 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A4CD0-727E-A044-97C7-885FA9E7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9494"/>
            <a:ext cx="10515600" cy="2727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5F1B6F-F21B-4147-AB06-BA9C1334CD59}"/>
              </a:ext>
            </a:extLst>
          </p:cNvPr>
          <p:cNvSpPr/>
          <p:nvPr/>
        </p:nvSpPr>
        <p:spPr>
          <a:xfrm>
            <a:off x="2262752" y="1879494"/>
            <a:ext cx="4463512" cy="3367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1D491-0A6F-614B-A9A2-C357EC57DD39}"/>
              </a:ext>
            </a:extLst>
          </p:cNvPr>
          <p:cNvSpPr txBox="1"/>
          <p:nvPr/>
        </p:nvSpPr>
        <p:spPr>
          <a:xfrm>
            <a:off x="5424407" y="2285667"/>
            <a:ext cx="3130658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can give our notebook a filename by clicking here.</a:t>
            </a:r>
          </a:p>
        </p:txBody>
      </p:sp>
    </p:spTree>
    <p:extLst>
      <p:ext uri="{BB962C8B-B14F-4D97-AF65-F5344CB8AC3E}">
        <p14:creationId xmlns:p14="http://schemas.microsoft.com/office/powerpoint/2010/main" val="121267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Renaming your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EBF29-8704-034D-B474-A0092FFF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6740"/>
            <a:ext cx="10515600" cy="29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94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Renaming your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A93CA-35F5-6144-881D-C79BF7B7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4071"/>
            <a:ext cx="10515600" cy="3083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448357-6DEF-6C42-B063-80817A25E3B9}"/>
              </a:ext>
            </a:extLst>
          </p:cNvPr>
          <p:cNvSpPr/>
          <p:nvPr/>
        </p:nvSpPr>
        <p:spPr>
          <a:xfrm>
            <a:off x="8973519" y="4106170"/>
            <a:ext cx="743918" cy="3728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EADA92-D634-7540-844C-E11B6C855667}"/>
              </a:ext>
            </a:extLst>
          </p:cNvPr>
          <p:cNvSpPr txBox="1"/>
          <p:nvPr/>
        </p:nvSpPr>
        <p:spPr>
          <a:xfrm>
            <a:off x="4138047" y="4681139"/>
            <a:ext cx="4835472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Once you are done click rename. Your notebook should be automatically saved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8833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are the goals of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should give you basic knowledge of the steps in image processing for your own studies.</a:t>
            </a:r>
          </a:p>
          <a:p>
            <a:r>
              <a:rPr lang="en-US" dirty="0"/>
              <a:t>You should hopefully leave with some tools for exploring your own images and the knowledge of where to find other things you may need.</a:t>
            </a:r>
          </a:p>
          <a:p>
            <a:r>
              <a:rPr lang="en-US" dirty="0"/>
              <a:t>This course will not touch on more advanced topics like advanced neural networks and machine learning.</a:t>
            </a:r>
          </a:p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Inserting code into the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5A46A-0E38-7341-8876-819795BB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08" y="1978702"/>
            <a:ext cx="10551592" cy="2309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A9E03C-98A6-0443-B269-8BEDD807BDC3}"/>
              </a:ext>
            </a:extLst>
          </p:cNvPr>
          <p:cNvSpPr txBox="1"/>
          <p:nvPr/>
        </p:nvSpPr>
        <p:spPr>
          <a:xfrm>
            <a:off x="3673352" y="4575912"/>
            <a:ext cx="4835472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highlighted region is known as a cell and is the place where code is entered and run in your notebook.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E30EB-28A6-5449-9A6A-AFDB977B00A1}"/>
              </a:ext>
            </a:extLst>
          </p:cNvPr>
          <p:cNvSpPr/>
          <p:nvPr/>
        </p:nvSpPr>
        <p:spPr>
          <a:xfrm>
            <a:off x="838199" y="3462729"/>
            <a:ext cx="10224541" cy="6595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64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Writing and running code in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/>
              <a:t>Code can be entered directly into the cell.</a:t>
            </a:r>
          </a:p>
          <a:p>
            <a:r>
              <a:rPr lang="en-US" dirty="0"/>
              <a:t>Note that the text of the code has </a:t>
            </a:r>
            <a:r>
              <a:rPr lang="en-US" dirty="0">
                <a:solidFill>
                  <a:srgbClr val="FF0000"/>
                </a:solidFill>
              </a:rPr>
              <a:t>different </a:t>
            </a:r>
            <a:r>
              <a:rPr lang="en-US" dirty="0">
                <a:solidFill>
                  <a:schemeClr val="accent1"/>
                </a:solidFill>
              </a:rPr>
              <a:t>colors</a:t>
            </a:r>
            <a:r>
              <a:rPr lang="en-US" dirty="0"/>
              <a:t>.</a:t>
            </a:r>
          </a:p>
          <a:p>
            <a:r>
              <a:rPr lang="en-US" dirty="0"/>
              <a:t>This is known as </a:t>
            </a:r>
            <a:r>
              <a:rPr lang="en-US" b="1" i="1" dirty="0"/>
              <a:t>syntax highlighting</a:t>
            </a:r>
            <a:r>
              <a:rPr lang="en-US" dirty="0"/>
              <a:t> and is useful for keeping track of what specific pieces of code do.</a:t>
            </a:r>
          </a:p>
          <a:p>
            <a:r>
              <a:rPr lang="en-US" dirty="0"/>
              <a:t>In this case </a:t>
            </a:r>
            <a:r>
              <a:rPr lang="en-US" dirty="0">
                <a:solidFill>
                  <a:schemeClr val="accent6"/>
                </a:solidFill>
              </a:rPr>
              <a:t>numbers</a:t>
            </a:r>
            <a:r>
              <a:rPr lang="en-US" dirty="0"/>
              <a:t> are green and </a:t>
            </a:r>
            <a:r>
              <a:rPr lang="en-US" dirty="0">
                <a:solidFill>
                  <a:srgbClr val="7030A0"/>
                </a:solidFill>
              </a:rPr>
              <a:t>mathematical operations </a:t>
            </a:r>
            <a:r>
              <a:rPr lang="en-US" dirty="0"/>
              <a:t>are purple.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41F03-6C46-3045-836C-49F65825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59"/>
          <a:stretch/>
        </p:blipFill>
        <p:spPr>
          <a:xfrm>
            <a:off x="7101798" y="1825625"/>
            <a:ext cx="4252002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00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/>
              <a:t>Type the code into the cell.</a:t>
            </a:r>
          </a:p>
          <a:p>
            <a:r>
              <a:rPr lang="en-US" dirty="0"/>
              <a:t>To run the code either press the </a:t>
            </a:r>
            <a:r>
              <a:rPr lang="en-US" b="1" i="1" dirty="0"/>
              <a:t>Run</a:t>
            </a:r>
            <a:r>
              <a:rPr lang="en-US" dirty="0"/>
              <a:t> button highlighted in red or:</a:t>
            </a:r>
          </a:p>
          <a:p>
            <a:pPr lvl="1"/>
            <a:r>
              <a:rPr lang="en-US" dirty="0"/>
              <a:t> hit COMMAND + ENTER for MAC</a:t>
            </a:r>
          </a:p>
          <a:p>
            <a:pPr lvl="1"/>
            <a:r>
              <a:rPr lang="en-US" dirty="0"/>
              <a:t>hit CONTROL + ENTER</a:t>
            </a:r>
          </a:p>
          <a:p>
            <a:r>
              <a:rPr lang="en-US" dirty="0"/>
              <a:t>This should save a variable called x with a value of 114.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41F03-6C46-3045-836C-49F65825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59"/>
          <a:stretch/>
        </p:blipFill>
        <p:spPr>
          <a:xfrm>
            <a:off x="7101798" y="1825625"/>
            <a:ext cx="4252002" cy="25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7152B0-17F0-CE4F-B572-7E6A5F7432A3}"/>
              </a:ext>
            </a:extLst>
          </p:cNvPr>
          <p:cNvSpPr/>
          <p:nvPr/>
        </p:nvSpPr>
        <p:spPr>
          <a:xfrm>
            <a:off x="7390151" y="3462728"/>
            <a:ext cx="3963649" cy="7644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08F19-163B-9341-A3A9-1620D775932B}"/>
              </a:ext>
            </a:extLst>
          </p:cNvPr>
          <p:cNvSpPr/>
          <p:nvPr/>
        </p:nvSpPr>
        <p:spPr>
          <a:xfrm>
            <a:off x="10253273" y="2758190"/>
            <a:ext cx="689548" cy="389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9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/>
              <a:t>The output is shown on the right. Did anything actually run?</a:t>
            </a:r>
          </a:p>
          <a:p>
            <a:r>
              <a:rPr lang="en-US" dirty="0"/>
              <a:t>The answer is yes but how do we know.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3FB6A-F991-3A43-95B9-BF795CA7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933" y="1825625"/>
            <a:ext cx="3632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80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7070"/>
                </a:solidFill>
              </a:rPr>
              <a:t>The output is shown on the right. Did anything actually run?</a:t>
            </a:r>
          </a:p>
          <a:p>
            <a:r>
              <a:rPr lang="en-US" dirty="0">
                <a:solidFill>
                  <a:srgbClr val="707070"/>
                </a:solidFill>
              </a:rPr>
              <a:t>The answer is yes but how do we know.</a:t>
            </a:r>
          </a:p>
          <a:p>
            <a:r>
              <a:rPr lang="en-US" dirty="0"/>
              <a:t>Notice that there is now a number in the square brackets at the side of the cell.</a:t>
            </a:r>
          </a:p>
          <a:p>
            <a:r>
              <a:rPr lang="en-US" dirty="0"/>
              <a:t>This means the contents of the code have been executed.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3FB6A-F991-3A43-95B9-BF795CA7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933" y="1825625"/>
            <a:ext cx="3632200" cy="2578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F501B5-53A1-9840-AC3F-8C8C9427F1CB}"/>
              </a:ext>
            </a:extLst>
          </p:cNvPr>
          <p:cNvSpPr/>
          <p:nvPr/>
        </p:nvSpPr>
        <p:spPr>
          <a:xfrm>
            <a:off x="7849849" y="3159645"/>
            <a:ext cx="844446" cy="389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F8E00-CBDB-3E4A-AA62-85BE9F3CB05A}"/>
              </a:ext>
            </a:extLst>
          </p:cNvPr>
          <p:cNvSpPr txBox="1"/>
          <p:nvPr/>
        </p:nvSpPr>
        <p:spPr>
          <a:xfrm>
            <a:off x="7277933" y="4883408"/>
            <a:ext cx="363220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Cells that have not been executed contain empty brackets.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C544DE-3E11-F04D-9EDA-7E7D8C489B4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469443" y="4137285"/>
            <a:ext cx="624590" cy="74612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48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can actually run more than one line in a single cell.</a:t>
            </a:r>
          </a:p>
          <a:p>
            <a:r>
              <a:rPr lang="en-US" dirty="0"/>
              <a:t>Click on the the cell below the one you just ran and type the following code then execute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F7463-4533-A64F-909B-098481BC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90" y="3436366"/>
            <a:ext cx="5730339" cy="274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10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can actually run more than one line in a single cell.</a:t>
            </a:r>
          </a:p>
          <a:p>
            <a:r>
              <a:rPr lang="en-US" dirty="0"/>
              <a:t>Click on the the cell below the one you just ran and type the following code then execute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F7463-4533-A64F-909B-098481BC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091" y="3436366"/>
            <a:ext cx="5730339" cy="2740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B98B0-201C-0C4F-803E-CD9C376E9FCE}"/>
              </a:ext>
            </a:extLst>
          </p:cNvPr>
          <p:cNvSpPr txBox="1"/>
          <p:nvPr/>
        </p:nvSpPr>
        <p:spPr>
          <a:xfrm>
            <a:off x="8634959" y="3557138"/>
            <a:ext cx="2573311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Individual lines can be separated by hitting ENTER. Be careful not to split up lines of code though.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E8933-E998-A544-BF94-D03946BA4380}"/>
              </a:ext>
            </a:extLst>
          </p:cNvPr>
          <p:cNvSpPr txBox="1"/>
          <p:nvPr/>
        </p:nvSpPr>
        <p:spPr>
          <a:xfrm>
            <a:off x="844446" y="3741804"/>
            <a:ext cx="1914646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green outline shows which cell is currently active.</a:t>
            </a:r>
          </a:p>
        </p:txBody>
      </p:sp>
    </p:spTree>
    <p:extLst>
      <p:ext uri="{BB962C8B-B14F-4D97-AF65-F5344CB8AC3E}">
        <p14:creationId xmlns:p14="http://schemas.microsoft.com/office/powerpoint/2010/main" val="3900492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What’s different?</a:t>
            </a:r>
          </a:p>
          <a:p>
            <a:r>
              <a:rPr lang="en-US" dirty="0"/>
              <a:t>This time we actually have an output printed to the screen.</a:t>
            </a:r>
          </a:p>
          <a:p>
            <a:r>
              <a:rPr lang="en-US" dirty="0"/>
              <a:t>The number has also been updated.</a:t>
            </a:r>
          </a:p>
          <a:p>
            <a:r>
              <a:rPr lang="en-US" dirty="0"/>
              <a:t>The numbers indicate the order that cells are executed.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D32A6-A2DA-B245-95CB-2BE44E1B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95447"/>
            <a:ext cx="5867400" cy="33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65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different?</a:t>
            </a:r>
          </a:p>
          <a:p>
            <a:r>
              <a:rPr lang="en-US" dirty="0" err="1"/>
              <a:t>Jupyter</a:t>
            </a:r>
            <a:r>
              <a:rPr lang="en-US" dirty="0"/>
              <a:t> will display the last line of a cell with no attribute (No ‘=’ sign).</a:t>
            </a:r>
          </a:p>
          <a:p>
            <a:r>
              <a:rPr lang="en-US" dirty="0"/>
              <a:t>Is there another way we can do this in python?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D32A6-A2DA-B245-95CB-2BE44E1B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95447"/>
            <a:ext cx="5867400" cy="33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29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different?</a:t>
            </a:r>
          </a:p>
          <a:p>
            <a:r>
              <a:rPr lang="en-US" dirty="0" err="1"/>
              <a:t>Jupyter</a:t>
            </a:r>
            <a:r>
              <a:rPr lang="en-US" dirty="0"/>
              <a:t> will display the last line of a cell with no attribute (No ‘=’ sign).</a:t>
            </a:r>
          </a:p>
          <a:p>
            <a:r>
              <a:rPr lang="en-US" dirty="0"/>
              <a:t>Is there another way we can do this in python?</a:t>
            </a:r>
          </a:p>
          <a:p>
            <a:r>
              <a:rPr lang="en-US" dirty="0"/>
              <a:t>With </a:t>
            </a:r>
            <a:r>
              <a:rPr lang="en-US" dirty="0">
                <a:solidFill>
                  <a:schemeClr val="accent6"/>
                </a:solidFill>
              </a:rPr>
              <a:t>print</a:t>
            </a:r>
            <a:r>
              <a:rPr lang="en-US" dirty="0"/>
              <a:t> we can display multiple things.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DE17D-721A-E444-9585-4186F67BD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25624"/>
            <a:ext cx="5867400" cy="469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4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37" y="2456556"/>
            <a:ext cx="5652541" cy="4351338"/>
          </a:xfrm>
        </p:spPr>
        <p:txBody>
          <a:bodyPr/>
          <a:lstStyle/>
          <a:p>
            <a:r>
              <a:rPr lang="en-US" dirty="0"/>
              <a:t>Reality is a continuous function.</a:t>
            </a:r>
          </a:p>
          <a:p>
            <a:r>
              <a:rPr lang="en-US" dirty="0"/>
              <a:t>Most acquisition systems are made up of pixels. Computers store information as bits.</a:t>
            </a:r>
          </a:p>
          <a:p>
            <a:r>
              <a:rPr lang="en-US" dirty="0"/>
              <a:t>When we measure something therefore it is necessary to discretize as our sampling is limited.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742DD-242C-4247-88F1-E1B40F384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2" r="30439"/>
          <a:stretch/>
        </p:blipFill>
        <p:spPr>
          <a:xfrm>
            <a:off x="6991662" y="2089878"/>
            <a:ext cx="4362138" cy="4267200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F06802A-82A2-1D4D-A702-40FD3ADE0C59}"/>
              </a:ext>
            </a:extLst>
          </p:cNvPr>
          <p:cNvGrpSpPr/>
          <p:nvPr/>
        </p:nvGrpSpPr>
        <p:grpSpPr>
          <a:xfrm>
            <a:off x="8747327" y="3021085"/>
            <a:ext cx="1718327" cy="2278202"/>
            <a:chOff x="8747327" y="3021085"/>
            <a:chExt cx="1718327" cy="22782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4F68BF4-3CBD-E040-B610-3BA67B75EFA3}"/>
                </a:ext>
              </a:extLst>
            </p:cNvPr>
            <p:cNvGrpSpPr/>
            <p:nvPr/>
          </p:nvGrpSpPr>
          <p:grpSpPr>
            <a:xfrm>
              <a:off x="8747327" y="3021085"/>
              <a:ext cx="1718326" cy="757822"/>
              <a:chOff x="8747327" y="3021085"/>
              <a:chExt cx="1718326" cy="75782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4318032-CA42-A548-B852-2282BB305DA1}"/>
                  </a:ext>
                </a:extLst>
              </p:cNvPr>
              <p:cNvGrpSpPr/>
              <p:nvPr/>
            </p:nvGrpSpPr>
            <p:grpSpPr>
              <a:xfrm>
                <a:off x="8747327" y="3021085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C229435-D06E-6E4D-AA78-89BC5854B613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17F12348-69BF-4540-9C49-33EC149977F9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F1CCD10C-A5ED-D246-BB2B-980015C512B6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12C42E-36E3-184F-83A9-C6DAA6678F2F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89940264-182B-844A-9882-DE98F2624FE5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84BD042-4351-1D48-BEBD-692D3387DABE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61FE2D4-8366-1E47-973A-ABF18CF52C32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C6228BC-9015-9B4E-975D-7F1414349B5A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700C988B-AB2E-9147-A1C9-C8F84B366448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60F3AEF0-09DF-ED4A-8B70-B3A694259B37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74DD841E-3111-034E-8CC8-DC2ED9FB27DE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5FA410A-1039-974B-B653-241B23C2C111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FF80F29-9AC3-4840-828D-390A26470E60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384E34B-55B1-5B49-8EC7-3AEA61836860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D551F35E-83F6-F442-9957-712A7FE7710F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C9EDF794-DB62-9546-A3C0-DDB51EC30D75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8A7416DC-5AE3-E547-B827-FFE3697A98AD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F5D7388-3EAC-A94B-929A-E84A6C8C160F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5736C935-C013-4E48-91EC-47C5963A5136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409BDD3-EDBD-6144-B1E0-3EC4C1E9A70D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CEDBD3-1D2E-7345-9DF6-58F04C3E3C33}"/>
                  </a:ext>
                </a:extLst>
              </p:cNvPr>
              <p:cNvGrpSpPr/>
              <p:nvPr/>
            </p:nvGrpSpPr>
            <p:grpSpPr>
              <a:xfrm>
                <a:off x="8747327" y="3405287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0237E72-363A-3240-BC37-97F81B874982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300EA7AC-0B1C-DF4B-A108-7B4742F98C72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BFA76C3-AC37-7F47-863F-F1BEE75CE0AE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57E1D51-E74E-0E46-BE1D-6E1EC57A3312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4E2EB34-4E1C-AC4D-B18F-DC6B76EFAC27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9A3E5513-F2B8-C24C-8761-75BBBA95018A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82EBC951-2B2A-904A-95BF-0BE9D0AEFE6E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EE746C91-9B1A-B946-B941-2B5EF6338984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7DD633D4-5CC8-3340-AA18-13F6E96F6321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18D62763-A492-AF45-99D3-DA01CB6F5B38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D0F7F8D-5BA1-ED42-A376-60FC862D0175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6D9B1CD4-B01D-8441-B530-A7A942D77F97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C96A4FB-F5E2-1947-AE70-BCD5609FD3B9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A240325-20B5-0A4A-ADEE-4259ED9EE9F8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1C6F9D6-6A64-6D43-A4E5-E557B1228E99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28AEA5CC-47EC-E64F-833A-AD67D8B67D60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3A3D3FB1-2900-0040-981F-ACC38CC74A4F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F2E292CB-DAB1-3B46-BF90-D14761D7677B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1643BBB-B110-0F4B-AB79-4FC08C5434A0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D3A913C-5027-534D-AC2C-870BFF6042C1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ECF2E38-511C-404D-A86C-8D4EF50486CE}"/>
                </a:ext>
              </a:extLst>
            </p:cNvPr>
            <p:cNvGrpSpPr/>
            <p:nvPr/>
          </p:nvGrpSpPr>
          <p:grpSpPr>
            <a:xfrm>
              <a:off x="8747327" y="3789488"/>
              <a:ext cx="1718326" cy="757822"/>
              <a:chOff x="8747327" y="3021085"/>
              <a:chExt cx="1718326" cy="75782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80F45FD-2D2E-9C47-A5DC-08F6A27ADD50}"/>
                  </a:ext>
                </a:extLst>
              </p:cNvPr>
              <p:cNvGrpSpPr/>
              <p:nvPr/>
            </p:nvGrpSpPr>
            <p:grpSpPr>
              <a:xfrm>
                <a:off x="8747327" y="3021085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C8C2302-C90A-AD48-9FC9-8350597803B9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4CD7111D-CB0C-0141-BA04-56A98CF55708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311B6C9B-AD7B-F241-9525-28BB6FED51D5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3729489D-7019-054D-AA62-0C659A2BD288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C20724D4-465D-E246-83FE-0C2D27CBD6CA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2F2BE07D-4EEA-AC4E-BECE-99D0095541D6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F2444995-EF38-EF4E-A250-13C962EB6985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53F9D8BC-38E0-3246-9542-ACB89071572C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E55CF621-6B4A-D54E-9F02-100F75ED9AEC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4CD7D54-CF7B-8F40-9FFC-7CB0D4CF3B48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4E44ABF2-A620-8F49-A843-96868DE1BCFF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D75F7073-F015-7043-88F6-2A8E00E394CF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B3C82BF1-5FCF-194B-8CFC-3942EF1783B2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F9B86107-1452-B94D-8CE7-34CCBF433C84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CE4E3B87-E4D3-E44C-9A39-790EC1B4A8AA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ECD7B579-C842-0B4B-B9E9-7D6EEAABBBFD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B2478077-06E8-EA47-9EFB-548F55675B32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70F2224B-85C2-C64F-ADC6-61D58ADE6B95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1E4C5DE9-E15D-DB40-B08C-67FF30DC52F0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72BDDA47-FCA7-6147-B0BF-D27AF37209A9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3C45394-F75D-774E-AAAB-50B32223162A}"/>
                  </a:ext>
                </a:extLst>
              </p:cNvPr>
              <p:cNvGrpSpPr/>
              <p:nvPr/>
            </p:nvGrpSpPr>
            <p:grpSpPr>
              <a:xfrm>
                <a:off x="8747327" y="3405287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0863EB71-7B64-664D-950F-E32F34B3DA2E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DBAC273-0E61-3D44-839D-2B98B41F2F19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05771D0-75CF-8D4D-B939-3770FC96A468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52569BC8-9D5A-3247-8EC8-A7B952007AF1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3BE1E41-6062-2F43-BC69-3DB836126483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664B8F8C-2637-394A-925F-8B5C8B0681FD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585EF1B1-5875-E746-BA0A-2466394E314E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5737251B-7B6B-5E43-9E93-FF34FDAF65F3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21917DAE-472C-FA49-83ED-CCF2AF51ABBD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A6C366F9-29BB-0644-A924-D4C23EE165D9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35E1B0C3-5D1F-A245-A813-11C0DD1799AB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4725BC7C-DEC8-D743-8EAC-CD9E46A161C3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58E50C3-DBAD-144D-BA82-45D6D7D3EEE2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E9B2A53C-5258-974E-8AD4-5A739F75DD96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8772DE6C-6BA4-774F-BF0D-9210EA860D5E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B38895F3-71D2-184A-9DE0-8CF4D26A0136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5F4CC33C-F6A5-B34D-98DC-0F87565AA6A3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49FB3D1-1DF5-AF41-8C93-C5A8780454F1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1317B0F-9E40-D745-AF0F-4DC33F14B997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9B1C0710-BF64-7942-85C3-38640ED0679A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4D53C73-4C4A-8D43-99AE-8CA59904EB97}"/>
                </a:ext>
              </a:extLst>
            </p:cNvPr>
            <p:cNvGrpSpPr/>
            <p:nvPr/>
          </p:nvGrpSpPr>
          <p:grpSpPr>
            <a:xfrm>
              <a:off x="8747328" y="4541465"/>
              <a:ext cx="1718326" cy="757822"/>
              <a:chOff x="8747327" y="3021085"/>
              <a:chExt cx="1718326" cy="75782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2221D8C2-5FDA-1941-A6ED-C02452C545E1}"/>
                  </a:ext>
                </a:extLst>
              </p:cNvPr>
              <p:cNvGrpSpPr/>
              <p:nvPr/>
            </p:nvGrpSpPr>
            <p:grpSpPr>
              <a:xfrm>
                <a:off x="8747327" y="3021085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798C5C5F-3940-C84B-AB39-C6273A7B5990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4D8E3EFF-BDAC-C940-821F-E7D27D2404BA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D21D6B8-0F16-2B41-A9B9-B46D9486C1E9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CF47BD18-8C29-B34B-A014-8550674FB5CC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F86E3ECB-0DD5-D44D-87E7-437736D44059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C0E3E21-1F29-AC49-9CD0-7B8FF9558DBA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4C6FEAD7-85FC-1844-A0EC-B4103C71EBFA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7B872AB0-296C-0C44-8FEB-0C68E9DF7000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73B54084-7546-5B4D-BD35-585A9736A3F7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484D4B59-DB28-F74C-A436-12BBEE03D986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0033297F-EC5A-AC4C-B1BD-C93D5FB55755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F833921A-A4BA-E544-B84F-10A0535E42E8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70567916-AE36-CD48-A0B1-6B4B5051A52D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FDE6680E-8E76-2445-B1B4-DACFD3669EC4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81D652B6-85BC-BB43-8042-D6363CB6395F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C162181-5527-8B4B-BA67-8F97F6D774B2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8ABF4F9B-CCC8-1646-9976-98328B0085C6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7BC7BF53-F03F-8049-8AB2-E2BCFD1BA1D0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7485AA7E-6A7E-7F46-9683-A09C2220F1FC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6B9DD259-E66E-3C45-BBB3-E436C59E96AB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DCA6DFE-B2D4-2745-BCE9-A86499594D64}"/>
                  </a:ext>
                </a:extLst>
              </p:cNvPr>
              <p:cNvGrpSpPr/>
              <p:nvPr/>
            </p:nvGrpSpPr>
            <p:grpSpPr>
              <a:xfrm>
                <a:off x="8747327" y="3405287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AE33B2BF-CA36-F443-BE9F-5E54555DB66F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BBD8DC22-54B5-C743-9483-BB8442A4B180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E0BECFB1-3A65-A947-9A38-11D7E0F69F67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C45600E5-4CA7-7342-A8FB-32F7CA9A2380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5695CD4C-99E9-FD4A-900A-4EF7D617C437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8A4A0B4A-A74F-F040-8E84-999A1994AA24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8A6266DC-52B9-FF47-8C16-140476D26080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DECE0642-297D-EF46-972E-64327A06A504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F8F006E4-7855-5340-8E7D-EEF0643DE953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5B638288-C0AC-A34F-8D81-7F82CC60F0C0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B3E1E0FA-1F9E-1046-97CD-649030B625CC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D6E711C2-4E2D-034F-A04C-3B335A7787D4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A5EBE797-C9D4-9C42-9296-8DB4FE756EE3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59A9937A-824F-DA40-9F44-1FF054819CA9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2D47C010-2327-2845-9555-DC9C98F1491A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F6617703-960F-604B-BD0B-F208BFB8CB7F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B2DDB33A-5A44-6143-8365-1EBF7E6DE325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1EA631F0-41F5-5B41-8328-DD54B722A644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9428AF1-E47D-2449-834A-EE789F934C20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97CC2BB6-7C60-FD45-A8F2-26A21DF234D1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46792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Practice – basic 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87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separate cells in your notebook do the following.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Double check the value of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</a:t>
            </a:r>
            <a:r>
              <a:rPr lang="en-US" i="1" dirty="0"/>
              <a:t>x </a:t>
            </a:r>
            <a:r>
              <a:rPr lang="en-US" dirty="0"/>
              <a:t>a list of integers from 0 to 9.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for loop that multiplies each value of </a:t>
            </a:r>
            <a:r>
              <a:rPr lang="en-US" i="1" dirty="0"/>
              <a:t>x</a:t>
            </a:r>
            <a:r>
              <a:rPr lang="en-US" dirty="0"/>
              <a:t> by </a:t>
            </a:r>
            <a:r>
              <a:rPr lang="en-US" i="1" dirty="0"/>
              <a:t>y</a:t>
            </a:r>
            <a:r>
              <a:rPr lang="en-US" dirty="0"/>
              <a:t> and prints the result.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44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1 and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0B8F1-F83B-394F-8BC9-B8BB92409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18"/>
          <a:stretch/>
        </p:blipFill>
        <p:spPr>
          <a:xfrm>
            <a:off x="838200" y="2406315"/>
            <a:ext cx="7559740" cy="12673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97FEE0-12F2-B94A-B673-FDE17C1AE1E8}"/>
              </a:ext>
            </a:extLst>
          </p:cNvPr>
          <p:cNvSpPr/>
          <p:nvPr/>
        </p:nvSpPr>
        <p:spPr>
          <a:xfrm>
            <a:off x="1116124" y="1940731"/>
            <a:ext cx="540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Double check the value of </a:t>
            </a:r>
            <a:r>
              <a:rPr lang="en-US" sz="3200" i="1" dirty="0"/>
              <a:t>y</a:t>
            </a:r>
            <a:r>
              <a:rPr lang="en-US" sz="32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71E43-ACD2-B54D-B99C-0573BABF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41914" r="212" b="-1965"/>
          <a:stretch/>
        </p:blipFill>
        <p:spPr>
          <a:xfrm>
            <a:off x="974558" y="4389269"/>
            <a:ext cx="7559740" cy="17147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700D41-E85A-FF47-B4F8-B4A5A4B1C597}"/>
              </a:ext>
            </a:extLst>
          </p:cNvPr>
          <p:cNvSpPr/>
          <p:nvPr/>
        </p:nvSpPr>
        <p:spPr>
          <a:xfrm>
            <a:off x="1116124" y="3804494"/>
            <a:ext cx="6655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2.  Make </a:t>
            </a:r>
            <a:r>
              <a:rPr lang="en-US" sz="3200" i="1" dirty="0"/>
              <a:t>x </a:t>
            </a:r>
            <a:r>
              <a:rPr lang="en-US" sz="3200" dirty="0"/>
              <a:t>a list of integers from 0 to 9.</a:t>
            </a:r>
          </a:p>
        </p:txBody>
      </p:sp>
    </p:spTree>
    <p:extLst>
      <p:ext uri="{BB962C8B-B14F-4D97-AF65-F5344CB8AC3E}">
        <p14:creationId xmlns:p14="http://schemas.microsoft.com/office/powerpoint/2010/main" val="4262783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1 and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0B8F1-F83B-394F-8BC9-B8BB92409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18"/>
          <a:stretch/>
        </p:blipFill>
        <p:spPr>
          <a:xfrm>
            <a:off x="838200" y="2406315"/>
            <a:ext cx="7559740" cy="12673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97FEE0-12F2-B94A-B673-FDE17C1AE1E8}"/>
              </a:ext>
            </a:extLst>
          </p:cNvPr>
          <p:cNvSpPr/>
          <p:nvPr/>
        </p:nvSpPr>
        <p:spPr>
          <a:xfrm>
            <a:off x="1116124" y="1940731"/>
            <a:ext cx="540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Double check the value of </a:t>
            </a:r>
            <a:r>
              <a:rPr lang="en-US" sz="3200" i="1" dirty="0"/>
              <a:t>y</a:t>
            </a:r>
            <a:r>
              <a:rPr lang="en-US" sz="32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71E43-ACD2-B54D-B99C-0573BABF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41914" r="212" b="-1965"/>
          <a:stretch/>
        </p:blipFill>
        <p:spPr>
          <a:xfrm>
            <a:off x="974558" y="4389269"/>
            <a:ext cx="7559740" cy="17147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700D41-E85A-FF47-B4F8-B4A5A4B1C597}"/>
              </a:ext>
            </a:extLst>
          </p:cNvPr>
          <p:cNvSpPr/>
          <p:nvPr/>
        </p:nvSpPr>
        <p:spPr>
          <a:xfrm>
            <a:off x="1116124" y="3804494"/>
            <a:ext cx="6655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2.  Make </a:t>
            </a:r>
            <a:r>
              <a:rPr lang="en-US" sz="3200" i="1" dirty="0"/>
              <a:t>x </a:t>
            </a:r>
            <a:r>
              <a:rPr lang="en-US" sz="3200" dirty="0"/>
              <a:t>a list of integers from 0 to 9.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7185F-CD82-0647-9F6F-7BF3A6F8CC03}"/>
              </a:ext>
            </a:extLst>
          </p:cNvPr>
          <p:cNvSpPr txBox="1"/>
          <p:nvPr/>
        </p:nvSpPr>
        <p:spPr>
          <a:xfrm>
            <a:off x="8780489" y="4646480"/>
            <a:ext cx="2573311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It is also possible to do this using ranges!</a:t>
            </a:r>
          </a:p>
        </p:txBody>
      </p:sp>
    </p:spTree>
    <p:extLst>
      <p:ext uri="{BB962C8B-B14F-4D97-AF65-F5344CB8AC3E}">
        <p14:creationId xmlns:p14="http://schemas.microsoft.com/office/powerpoint/2010/main" val="1053262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Write a for loop that multiplies each value of </a:t>
            </a:r>
            <a:r>
              <a:rPr lang="en-US" i="1" dirty="0"/>
              <a:t>x</a:t>
            </a:r>
            <a:r>
              <a:rPr lang="en-US" dirty="0"/>
              <a:t> by </a:t>
            </a:r>
            <a:r>
              <a:rPr lang="en-US" i="1" dirty="0"/>
              <a:t>y</a:t>
            </a:r>
            <a:r>
              <a:rPr lang="en-US" dirty="0"/>
              <a:t> and prints the result.</a:t>
            </a:r>
          </a:p>
          <a:p>
            <a:pPr>
              <a:buFontTx/>
              <a:buChar char="-"/>
            </a:pPr>
            <a:r>
              <a:rPr lang="en-US" dirty="0"/>
              <a:t>This is not the only way to solve this.</a:t>
            </a:r>
          </a:p>
          <a:p>
            <a:pPr>
              <a:buFontTx/>
              <a:buChar char="-"/>
            </a:pPr>
            <a:r>
              <a:rPr lang="en-US" dirty="0"/>
              <a:t>Remember that lists in python can be iterated over.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7E289-5794-864C-BB5E-8F305DE9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554" y="1825625"/>
            <a:ext cx="6661246" cy="405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27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077F5-3A4C-8C41-AEA1-7BB753F5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098800"/>
            <a:ext cx="7670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08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077F5-3A4C-8C41-AEA1-7BB753F5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098800"/>
            <a:ext cx="76708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07894-155D-4748-A54A-BEDA69B4CCBF}"/>
              </a:ext>
            </a:extLst>
          </p:cNvPr>
          <p:cNvSpPr txBox="1"/>
          <p:nvPr/>
        </p:nvSpPr>
        <p:spPr>
          <a:xfrm>
            <a:off x="7063984" y="1898471"/>
            <a:ext cx="428981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Using this line we are double checking that we get the even numbers only.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751F0B-49B8-D349-92E7-A9BDA0D55FCD}"/>
              </a:ext>
            </a:extLst>
          </p:cNvPr>
          <p:cNvCxnSpPr>
            <a:cxnSpLocks/>
          </p:cNvCxnSpPr>
          <p:nvPr/>
        </p:nvCxnSpPr>
        <p:spPr>
          <a:xfrm flipH="1">
            <a:off x="6833937" y="3098800"/>
            <a:ext cx="2197768" cy="68713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62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077F5-3A4C-8C41-AEA1-7BB753F5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098800"/>
            <a:ext cx="76708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07894-155D-4748-A54A-BEDA69B4CCBF}"/>
              </a:ext>
            </a:extLst>
          </p:cNvPr>
          <p:cNvSpPr txBox="1"/>
          <p:nvPr/>
        </p:nvSpPr>
        <p:spPr>
          <a:xfrm>
            <a:off x="7063984" y="1898471"/>
            <a:ext cx="428981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Using this line we are double checking that we get the even numbers only.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751F0B-49B8-D349-92E7-A9BDA0D55FCD}"/>
              </a:ext>
            </a:extLst>
          </p:cNvPr>
          <p:cNvCxnSpPr>
            <a:cxnSpLocks/>
          </p:cNvCxnSpPr>
          <p:nvPr/>
        </p:nvCxnSpPr>
        <p:spPr>
          <a:xfrm flipH="1">
            <a:off x="6833937" y="3098800"/>
            <a:ext cx="2197768" cy="68713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0F05D0-F69C-A44C-B58C-766855E6C188}"/>
              </a:ext>
            </a:extLst>
          </p:cNvPr>
          <p:cNvSpPr txBox="1"/>
          <p:nvPr/>
        </p:nvSpPr>
        <p:spPr>
          <a:xfrm>
            <a:off x="465221" y="4424434"/>
            <a:ext cx="2775284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Here we are printing the final result using a string format operator (%)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664AB2-6C2D-C347-B76C-2CCF2C9BA3A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240505" y="4655267"/>
            <a:ext cx="1379621" cy="55399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816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that we have a few cells let’s go back and try and execute a cell from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7B9A1-A77B-7C4A-B6A2-09CC637A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21" y="1690688"/>
            <a:ext cx="4793165" cy="50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49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that we have a few cells let’s go back and try and execute a cell from earlier.</a:t>
            </a:r>
          </a:p>
          <a:p>
            <a:pPr marL="0" indent="0">
              <a:buNone/>
            </a:pPr>
            <a:r>
              <a:rPr lang="en-US" dirty="0"/>
              <a:t>Click on the cell in the red box and run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7B9A1-A77B-7C4A-B6A2-09CC637A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21" y="1690688"/>
            <a:ext cx="4793165" cy="50512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C97643-277A-2443-9DC1-9C4522BBBC06}"/>
              </a:ext>
            </a:extLst>
          </p:cNvPr>
          <p:cNvSpPr/>
          <p:nvPr/>
        </p:nvSpPr>
        <p:spPr>
          <a:xfrm>
            <a:off x="6390016" y="2197118"/>
            <a:ext cx="4621469" cy="8191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28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B604F-D760-254B-809A-F66162D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10577426" cy="3747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8C96E-517C-D54D-8EAD-7029A1631F80}"/>
              </a:ext>
            </a:extLst>
          </p:cNvPr>
          <p:cNvSpPr txBox="1"/>
          <p:nvPr/>
        </p:nvSpPr>
        <p:spPr>
          <a:xfrm>
            <a:off x="3937660" y="5855369"/>
            <a:ext cx="4378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Why is this error happening?</a:t>
            </a:r>
          </a:p>
        </p:txBody>
      </p:sp>
    </p:spTree>
    <p:extLst>
      <p:ext uri="{BB962C8B-B14F-4D97-AF65-F5344CB8AC3E}">
        <p14:creationId xmlns:p14="http://schemas.microsoft.com/office/powerpoint/2010/main" val="34999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image on a computer is a 2D matrix that contains a series of locations and values.</a:t>
            </a:r>
          </a:p>
          <a:p>
            <a:r>
              <a:rPr lang="en-US" dirty="0"/>
              <a:t>The values contain information about a property we would like to measure.</a:t>
            </a:r>
          </a:p>
          <a:p>
            <a:r>
              <a:rPr lang="en-US" dirty="0"/>
              <a:t>We can perform mathematical and computational operations to manipulate and extract the most relevant information (Image analysis).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AA8F77B8-C005-384A-87DB-AB29236B3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9" r="19293"/>
          <a:stretch/>
        </p:blipFill>
        <p:spPr>
          <a:xfrm>
            <a:off x="7325626" y="2058991"/>
            <a:ext cx="4028173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B604F-D760-254B-809A-F66162D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10577426" cy="3747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8C96E-517C-D54D-8EAD-7029A1631F80}"/>
              </a:ext>
            </a:extLst>
          </p:cNvPr>
          <p:cNvSpPr txBox="1"/>
          <p:nvPr/>
        </p:nvSpPr>
        <p:spPr>
          <a:xfrm>
            <a:off x="1983503" y="5466945"/>
            <a:ext cx="82868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Why is this error happening?</a:t>
            </a:r>
          </a:p>
          <a:p>
            <a:pPr algn="ctr"/>
            <a:r>
              <a:rPr lang="en-US" sz="2800" dirty="0"/>
              <a:t>The line number and error message provide a good hint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B8319-F64F-8E43-A7AE-C5202DC333F9}"/>
              </a:ext>
            </a:extLst>
          </p:cNvPr>
          <p:cNvSpPr/>
          <p:nvPr/>
        </p:nvSpPr>
        <p:spPr>
          <a:xfrm>
            <a:off x="1320712" y="2485876"/>
            <a:ext cx="98935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79A39-C11F-C64B-9DCA-58A054FB96E3}"/>
              </a:ext>
            </a:extLst>
          </p:cNvPr>
          <p:cNvSpPr/>
          <p:nvPr/>
        </p:nvSpPr>
        <p:spPr>
          <a:xfrm>
            <a:off x="2235111" y="4956360"/>
            <a:ext cx="7342025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48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B604F-D760-254B-809A-F66162D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10577426" cy="3747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8C96E-517C-D54D-8EAD-7029A1631F80}"/>
              </a:ext>
            </a:extLst>
          </p:cNvPr>
          <p:cNvSpPr txBox="1"/>
          <p:nvPr/>
        </p:nvSpPr>
        <p:spPr>
          <a:xfrm>
            <a:off x="1557430" y="5466945"/>
            <a:ext cx="90771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 The operation ‘-’ is not supported between a list and integer.</a:t>
            </a:r>
          </a:p>
          <a:p>
            <a:pPr algn="ctr"/>
            <a:r>
              <a:rPr lang="en-US" sz="2800" dirty="0"/>
              <a:t>But wait isn’t x an integer?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B8319-F64F-8E43-A7AE-C5202DC333F9}"/>
              </a:ext>
            </a:extLst>
          </p:cNvPr>
          <p:cNvSpPr/>
          <p:nvPr/>
        </p:nvSpPr>
        <p:spPr>
          <a:xfrm>
            <a:off x="1320712" y="2485876"/>
            <a:ext cx="98935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79A39-C11F-C64B-9DCA-58A054FB96E3}"/>
              </a:ext>
            </a:extLst>
          </p:cNvPr>
          <p:cNvSpPr/>
          <p:nvPr/>
        </p:nvSpPr>
        <p:spPr>
          <a:xfrm>
            <a:off x="2235111" y="4956360"/>
            <a:ext cx="7342025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0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3249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Initially we had defined X as an </a:t>
            </a:r>
            <a:r>
              <a:rPr lang="en-US" dirty="0">
                <a:solidFill>
                  <a:schemeClr val="accent1"/>
                </a:solidFill>
              </a:rPr>
              <a:t>integer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we redefined it as a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 now the mathematical operation doesn’t make sense.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3C85-9AAD-CD4C-9100-A00FEBF0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342" y="2218823"/>
            <a:ext cx="2889584" cy="536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F7C5E-22E4-3D41-AC56-A8D3A8AA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342" y="3248691"/>
            <a:ext cx="4457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7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3249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Initially we had defined X as an </a:t>
            </a:r>
            <a:r>
              <a:rPr lang="en-US" dirty="0">
                <a:solidFill>
                  <a:schemeClr val="accent1"/>
                </a:solidFill>
              </a:rPr>
              <a:t>integer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we redefined it as a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 now the mathematical operation doesn’t make sense.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Be careful </a:t>
            </a:r>
            <a:r>
              <a:rPr lang="en-US" dirty="0"/>
              <a:t>that the order of your operations still makes sense when rerunning cells.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3C85-9AAD-CD4C-9100-A00FEBF0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342" y="2218823"/>
            <a:ext cx="2889584" cy="536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F7C5E-22E4-3D41-AC56-A8D3A8AA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342" y="3248691"/>
            <a:ext cx="4457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42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Restarting the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do mess up the order in which your cells are running and you are not sure how to recover, you can restart your notebook from the tool 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F5CFA-AFCE-0D46-B045-CFF5A9C6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8344"/>
            <a:ext cx="10531648" cy="1987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D997A3-0380-B54A-AF91-B74D825A9EC7}"/>
              </a:ext>
            </a:extLst>
          </p:cNvPr>
          <p:cNvSpPr/>
          <p:nvPr/>
        </p:nvSpPr>
        <p:spPr>
          <a:xfrm>
            <a:off x="5795220" y="4107678"/>
            <a:ext cx="92642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23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Restarting the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do mess up the order in which your cells are running and you are not sure how to recover, you can restart your notebook from the </a:t>
            </a:r>
            <a:r>
              <a:rPr lang="en-US" dirty="0">
                <a:solidFill>
                  <a:schemeClr val="accent1"/>
                </a:solidFill>
              </a:rPr>
              <a:t>Kernel button </a:t>
            </a:r>
            <a:r>
              <a:rPr lang="en-US" dirty="0"/>
              <a:t>in the tool 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F5CFA-AFCE-0D46-B045-CFF5A9C6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8344"/>
            <a:ext cx="10531648" cy="1987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D997A3-0380-B54A-AF91-B74D825A9EC7}"/>
              </a:ext>
            </a:extLst>
          </p:cNvPr>
          <p:cNvSpPr/>
          <p:nvPr/>
        </p:nvSpPr>
        <p:spPr>
          <a:xfrm>
            <a:off x="5795220" y="4107678"/>
            <a:ext cx="92642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23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Restarting the notebook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0F9B8-DAA9-E746-8967-48BE8A50B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2129" y="1690688"/>
            <a:ext cx="3561682" cy="45330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39D870-7557-4345-973B-741561D074D1}"/>
              </a:ext>
            </a:extLst>
          </p:cNvPr>
          <p:cNvSpPr txBox="1"/>
          <p:nvPr/>
        </p:nvSpPr>
        <p:spPr>
          <a:xfrm>
            <a:off x="1379621" y="1873739"/>
            <a:ext cx="3898231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a cell freezes interrupt it.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831340-8EA2-C047-8B53-F936BFEECBC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277852" y="2104572"/>
            <a:ext cx="1299411" cy="68675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CE1594-FCBF-534D-873F-D9C5E194A099}"/>
              </a:ext>
            </a:extLst>
          </p:cNvPr>
          <p:cNvSpPr txBox="1"/>
          <p:nvPr/>
        </p:nvSpPr>
        <p:spPr>
          <a:xfrm>
            <a:off x="1379620" y="2438245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Restarts and clears the values assigned to all variables.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273AB-379F-014D-B089-A3285D3BF69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77851" y="2853744"/>
            <a:ext cx="1475875" cy="36488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AA5634-1106-0E45-83C6-53498DD01EA3}"/>
              </a:ext>
            </a:extLst>
          </p:cNvPr>
          <p:cNvSpPr txBox="1"/>
          <p:nvPr/>
        </p:nvSpPr>
        <p:spPr>
          <a:xfrm>
            <a:off x="1379620" y="3359069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As above but also removes displayed output.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9EEFC-986D-A643-AA28-11F5B335686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277851" y="3634132"/>
            <a:ext cx="1475875" cy="14043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F24987-34C7-E74C-BB33-CA6AA1661F26}"/>
              </a:ext>
            </a:extLst>
          </p:cNvPr>
          <p:cNvSpPr txBox="1"/>
          <p:nvPr/>
        </p:nvSpPr>
        <p:spPr>
          <a:xfrm>
            <a:off x="1379620" y="4265591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As above but also executes all cells.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66B9C8-C8B7-3F4D-8B8E-599F24B07614}"/>
              </a:ext>
            </a:extLst>
          </p:cNvPr>
          <p:cNvCxnSpPr>
            <a:cxnSpLocks/>
          </p:cNvCxnSpPr>
          <p:nvPr/>
        </p:nvCxnSpPr>
        <p:spPr>
          <a:xfrm flipV="1">
            <a:off x="5309936" y="4139458"/>
            <a:ext cx="1443790" cy="54951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59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Adding text to your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supports the markdown language allowing you to add annotation to your code.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try this out by adding a new cell.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9F521-1096-434D-8EDF-1EBD80E6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825625"/>
            <a:ext cx="6629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27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Adding text to your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set the type of the new cell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44C0F-B4CA-824B-B651-ECEA0425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63" y="2463800"/>
            <a:ext cx="7747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2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Adding text to your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03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we can type in our text and execute.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both markdown and code in this way is one of the most powerful things about notebooks and makes for great reports.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580EC-5260-D543-962A-F6FF5604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63" y="1825625"/>
            <a:ext cx="45720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0152C-54C4-8E4D-B4F2-2DF31A0F4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63" y="3579060"/>
            <a:ext cx="42418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8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 processing – Manipulation of a digital image. Image in &gt; Image out.</a:t>
            </a:r>
          </a:p>
          <a:p>
            <a:r>
              <a:rPr lang="en-US" dirty="0"/>
              <a:t>Image Analysis – Extraction of useful information from an image. Image in &gt; Data out</a:t>
            </a:r>
          </a:p>
          <a:p>
            <a:r>
              <a:rPr lang="en-US" dirty="0"/>
              <a:t>Matrix – An n-dimensional array of values.</a:t>
            </a:r>
          </a:p>
          <a:p>
            <a:r>
              <a:rPr lang="en-US" dirty="0"/>
              <a:t>Pixel – Intersection of columns (m) and rows (n) that typically contains values.</a:t>
            </a:r>
          </a:p>
          <a:p>
            <a:r>
              <a:rPr lang="en-US" dirty="0"/>
              <a:t>Row/Column-major order – The order in which from n-dimensional array is read in by a computer (python is row-major).</a:t>
            </a:r>
          </a:p>
          <a:p>
            <a:r>
              <a:rPr lang="en-US" dirty="0"/>
              <a:t>Bit depth – The amount of information an image can store.</a:t>
            </a:r>
          </a:p>
        </p:txBody>
      </p:sp>
    </p:spTree>
    <p:extLst>
      <p:ext uri="{BB962C8B-B14F-4D97-AF65-F5344CB8AC3E}">
        <p14:creationId xmlns:p14="http://schemas.microsoft.com/office/powerpoint/2010/main" val="1717272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Saving and loading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495"/>
            <a:ext cx="10515600" cy="3321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You’ll notice at the top that </a:t>
            </a:r>
            <a:r>
              <a:rPr lang="en-US" dirty="0" err="1"/>
              <a:t>Jupyter</a:t>
            </a:r>
            <a:r>
              <a:rPr lang="en-US" dirty="0"/>
              <a:t> does autosave however it is best to save periodically.</a:t>
            </a:r>
          </a:p>
          <a:p>
            <a:pPr marL="0" indent="0">
              <a:buNone/>
            </a:pPr>
            <a:r>
              <a:rPr lang="en-US" dirty="0"/>
              <a:t>You can use the following keyboard shortcuts:</a:t>
            </a:r>
          </a:p>
          <a:p>
            <a:r>
              <a:rPr lang="en-US" dirty="0"/>
              <a:t>MAC: Command + s</a:t>
            </a:r>
          </a:p>
          <a:p>
            <a:r>
              <a:rPr lang="en-US" dirty="0"/>
              <a:t>WINDOWS: Control + s</a:t>
            </a:r>
          </a:p>
          <a:p>
            <a:pPr marL="0" indent="0">
              <a:buNone/>
            </a:pPr>
            <a:r>
              <a:rPr lang="en-US" dirty="0"/>
              <a:t>By default the notebooks save in the same folder you opened them.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C7E35-4E76-D546-B57C-6C376DFB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03191"/>
            <a:ext cx="10751553" cy="7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5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Saving and loading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Notebooks are still files and they have the extension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ipynb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They are easy to find on the dashboard as they have a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gray</a:t>
            </a:r>
            <a:r>
              <a:rPr lang="en-US" dirty="0"/>
              <a:t> icon if they are inactive or a </a:t>
            </a:r>
            <a:r>
              <a:rPr lang="en-US" dirty="0">
                <a:solidFill>
                  <a:schemeClr val="accent6"/>
                </a:solidFill>
              </a:rPr>
              <a:t>green</a:t>
            </a:r>
            <a:r>
              <a:rPr lang="en-US" dirty="0"/>
              <a:t> icon if they are active.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E2CD-70A7-8C42-83C9-F72B2E35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75" y="1825625"/>
            <a:ext cx="61349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31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Properly closing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are done with your notebook the safest way to exit is to </a:t>
            </a:r>
            <a:r>
              <a:rPr lang="en-US" dirty="0">
                <a:solidFill>
                  <a:schemeClr val="accent1"/>
                </a:solidFill>
              </a:rPr>
              <a:t>close and halt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option is found under the file tab of the toolbar.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EE152-94E1-5340-803A-8EBEE40F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10" y="1690688"/>
            <a:ext cx="4414253" cy="47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94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This concludes the introduction to </a:t>
            </a:r>
            <a:r>
              <a:rPr lang="en-US" dirty="0" err="1"/>
              <a:t>Jupyter</a:t>
            </a:r>
            <a:r>
              <a:rPr lang="en-US" dirty="0"/>
              <a:t> notebooks.</a:t>
            </a:r>
          </a:p>
          <a:p>
            <a:r>
              <a:rPr lang="en-US" dirty="0"/>
              <a:t>We will be using notebooks for the remainder of the workshops and they will be available on the </a:t>
            </a:r>
            <a:r>
              <a:rPr lang="en-US" dirty="0" err="1"/>
              <a:t>github</a:t>
            </a:r>
            <a:r>
              <a:rPr lang="en-US" dirty="0"/>
              <a:t> page.</a:t>
            </a:r>
          </a:p>
          <a:p>
            <a:r>
              <a:rPr lang="en-US" dirty="0"/>
              <a:t>The best way to learn more about notebooks is to use them and checkout other peoples.</a:t>
            </a:r>
          </a:p>
          <a:p>
            <a:r>
              <a:rPr lang="en-US" dirty="0">
                <a:hlinkClick r:id="rId2"/>
              </a:rPr>
              <a:t>https://github.com/jupyter/jupyter/wiki/A-gallery-of-interesting-Jupyter-Notebooks</a:t>
            </a:r>
            <a:endParaRPr lang="en-US" dirty="0"/>
          </a:p>
          <a:p>
            <a:r>
              <a:rPr lang="en-US" dirty="0"/>
              <a:t>The above link contains a lot of examples of notebooks exploiting a range of different features</a:t>
            </a:r>
          </a:p>
        </p:txBody>
      </p:sp>
    </p:spTree>
    <p:extLst>
      <p:ext uri="{BB962C8B-B14F-4D97-AF65-F5344CB8AC3E}">
        <p14:creationId xmlns:p14="http://schemas.microsoft.com/office/powerpoint/2010/main" val="2902722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260C-767D-3A47-86B3-B2B04F52811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libraries for images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06D27-8AA8-874E-88DC-4380CC45A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short break.</a:t>
            </a:r>
          </a:p>
        </p:txBody>
      </p:sp>
    </p:spTree>
    <p:extLst>
      <p:ext uri="{BB962C8B-B14F-4D97-AF65-F5344CB8AC3E}">
        <p14:creationId xmlns:p14="http://schemas.microsoft.com/office/powerpoint/2010/main" val="1887426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333" y="500389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80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536" y="3663802"/>
            <a:ext cx="5887453" cy="108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8EDA0-AD67-6E4A-8255-38967F59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822" y="2205482"/>
            <a:ext cx="2718978" cy="9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Numpy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Numpy</a:t>
            </a:r>
            <a:r>
              <a:rPr lang="en-US" dirty="0"/>
              <a:t> is a python library set up for manipulating large multidimensional arrays of data, or matrices.</a:t>
            </a:r>
          </a:p>
          <a:p>
            <a:r>
              <a:rPr lang="en-US" dirty="0" err="1"/>
              <a:t>Numpy</a:t>
            </a:r>
            <a:r>
              <a:rPr lang="en-US" dirty="0"/>
              <a:t> has its own variable types and is used ‘under the hood’ by many other libraries (such as </a:t>
            </a:r>
            <a:r>
              <a:rPr lang="en-US" dirty="0" err="1"/>
              <a:t>SciKit</a:t>
            </a:r>
            <a:r>
              <a:rPr lang="en-US" dirty="0"/>
              <a:t>-Image and SciPy).</a:t>
            </a:r>
          </a:p>
          <a:p>
            <a:r>
              <a:rPr lang="en-US" dirty="0" err="1"/>
              <a:t>Numpy</a:t>
            </a:r>
            <a:r>
              <a:rPr lang="en-US" dirty="0"/>
              <a:t> also contains specific matrix versions of a lot of the mathematical functions found in the math library.</a:t>
            </a:r>
          </a:p>
          <a:p>
            <a:r>
              <a:rPr lang="en-US" dirty="0"/>
              <a:t>Let’s use the same notebook to import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379B8-148C-864C-B03A-B5DA051D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766" y="5093034"/>
            <a:ext cx="4593056" cy="5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4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Lists Vs.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302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arrays are special variables that allow the user to perform matrix and vector like operations.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look like lists but don’t be fooled their behavior is different.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EA7A9-42B4-4B47-AE26-3AFBC08CB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62" y="3915026"/>
            <a:ext cx="6996837" cy="22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9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Lists Vs.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Mathematical operations work differently with lists vs.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see that addition concatenates lists, whilst with arrays we get the elementwise addition.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6CF6F-FD22-C946-B756-D415245A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4300"/>
            <a:ext cx="10515600" cy="24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0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Mathematical operations on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 most mathematical operations still work as expected.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4768B-41D9-AC40-9B30-99B3B35E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1825"/>
            <a:ext cx="10515600" cy="32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6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2995E-42D5-4141-A4CA-F12B9C4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9877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</p:spTree>
    <p:extLst>
      <p:ext uri="{BB962C8B-B14F-4D97-AF65-F5344CB8AC3E}">
        <p14:creationId xmlns:p14="http://schemas.microsoft.com/office/powerpoint/2010/main" val="298542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Element wise vs 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different ways to multiply </a:t>
            </a:r>
            <a:r>
              <a:rPr lang="en-US" dirty="0" err="1"/>
              <a:t>numpy</a:t>
            </a:r>
            <a:r>
              <a:rPr lang="en-US" dirty="0"/>
              <a:t> arrays. Be careful to choose the right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0E374-E1CC-2447-BADE-6C4D7D72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127" y="2279159"/>
            <a:ext cx="6951688" cy="43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Element wise vs 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different ways to multiply </a:t>
            </a:r>
            <a:r>
              <a:rPr lang="en-US" dirty="0" err="1"/>
              <a:t>numpy</a:t>
            </a:r>
            <a:r>
              <a:rPr lang="en-US" dirty="0"/>
              <a:t> arrays. Be careful to choose the right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0E374-E1CC-2447-BADE-6C4D7D72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127" y="2279159"/>
            <a:ext cx="6951688" cy="4391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895539-A9D5-1B48-A594-BF3296DDB40F}"/>
              </a:ext>
            </a:extLst>
          </p:cNvPr>
          <p:cNvSpPr txBox="1"/>
          <p:nvPr/>
        </p:nvSpPr>
        <p:spPr>
          <a:xfrm>
            <a:off x="838200" y="2761223"/>
            <a:ext cx="3336817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Numpy</a:t>
            </a:r>
            <a:r>
              <a:rPr lang="en-US" sz="2400" dirty="0"/>
              <a:t> array are “</a:t>
            </a:r>
            <a:r>
              <a:rPr lang="en-US" sz="2400" dirty="0" err="1"/>
              <a:t>obejcts</a:t>
            </a:r>
            <a:r>
              <a:rPr lang="en-US" sz="2400" dirty="0"/>
              <a:t>”. This means they have special properties called </a:t>
            </a:r>
            <a:r>
              <a:rPr lang="en-US" sz="2400" dirty="0">
                <a:solidFill>
                  <a:schemeClr val="accent1"/>
                </a:solidFill>
              </a:rPr>
              <a:t>attributes </a:t>
            </a:r>
            <a:r>
              <a:rPr lang="en-US" sz="2400" dirty="0"/>
              <a:t>and</a:t>
            </a:r>
            <a:r>
              <a:rPr lang="en-US" sz="2400" dirty="0">
                <a:solidFill>
                  <a:schemeClr val="accent1"/>
                </a:solidFill>
              </a:rPr>
              <a:t> methods()</a:t>
            </a:r>
          </a:p>
          <a:p>
            <a:r>
              <a:rPr lang="en-US" sz="2400" dirty="0"/>
              <a:t>More on this later.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72379-A36B-C94E-ABFC-A375FD78228E}"/>
              </a:ext>
            </a:extLst>
          </p:cNvPr>
          <p:cNvCxnSpPr>
            <a:cxnSpLocks/>
          </p:cNvCxnSpPr>
          <p:nvPr/>
        </p:nvCxnSpPr>
        <p:spPr>
          <a:xfrm flipV="1">
            <a:off x="4108862" y="2761223"/>
            <a:ext cx="554578" cy="49855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237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6A13A-266E-614F-8102-BEADD00C0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168669"/>
            <a:ext cx="10515600" cy="2329024"/>
          </a:xfrm>
        </p:spPr>
      </p:pic>
    </p:spTree>
    <p:extLst>
      <p:ext uri="{BB962C8B-B14F-4D97-AF65-F5344CB8AC3E}">
        <p14:creationId xmlns:p14="http://schemas.microsoft.com/office/powerpoint/2010/main" val="825931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Indexing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AE1CD-ADB7-E04F-883C-892AB39E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3514"/>
            <a:ext cx="10515600" cy="36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942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Indexing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AE1CD-ADB7-E04F-883C-892AB39E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3514"/>
            <a:ext cx="10515600" cy="3636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C0A28F-FE4C-984B-8DA0-C74FC9C0CE48}"/>
              </a:ext>
            </a:extLst>
          </p:cNvPr>
          <p:cNvSpPr txBox="1"/>
          <p:nvPr/>
        </p:nvSpPr>
        <p:spPr>
          <a:xfrm>
            <a:off x="7236447" y="4530436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syntax for this is always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START:END:STEP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551F1D-DCD6-F946-9BD7-77C1190FBC8E}"/>
              </a:ext>
            </a:extLst>
          </p:cNvPr>
          <p:cNvCxnSpPr>
            <a:cxnSpLocks/>
          </p:cNvCxnSpPr>
          <p:nvPr/>
        </p:nvCxnSpPr>
        <p:spPr>
          <a:xfrm flipH="1" flipV="1">
            <a:off x="7825946" y="4168346"/>
            <a:ext cx="278964" cy="38287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12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Indexing also works in 2D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0420F-486C-BE4D-9B22-B6EDD88A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570"/>
            <a:ext cx="10515600" cy="35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167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Attributes and methods are special properties and functions that objects carry with them and provide additional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require a dot (.) after the array to be used.</a:t>
            </a: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Attributes </a:t>
            </a:r>
            <a:r>
              <a:rPr lang="en-US" dirty="0"/>
              <a:t>require just the word.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Methods()</a:t>
            </a:r>
            <a:r>
              <a:rPr lang="en-US" dirty="0"/>
              <a:t> require brackets.</a:t>
            </a:r>
          </a:p>
        </p:txBody>
      </p:sp>
    </p:spTree>
    <p:extLst>
      <p:ext uri="{BB962C8B-B14F-4D97-AF65-F5344CB8AC3E}">
        <p14:creationId xmlns:p14="http://schemas.microsoft.com/office/powerpoint/2010/main" val="222818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Attributes and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61F47-C410-2B4A-8192-5ED96F54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690688"/>
            <a:ext cx="9620250" cy="48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40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operators also work on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Logical operators are an important means for comparing variables.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work with numbers, strings and of course arrays.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useful as it gives us a means to select particular elements in an array.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553DC-9D0B-614A-A836-61FC85B0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098" y="1825625"/>
            <a:ext cx="6775702" cy="28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572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indexing in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Logical operators are also useful ways of extracting relevant information from 2D arrays.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7D140-4FD1-9747-9D67-7B9A60C3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3635"/>
            <a:ext cx="10476875" cy="38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6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2995E-42D5-4141-A4CA-F12B9C4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9877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Affine transforms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559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Matplotlib for graphing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180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Currently the most commonly used plotting library in python.</a:t>
            </a:r>
          </a:p>
          <a:p>
            <a:pPr marL="0" indent="0">
              <a:buNone/>
            </a:pPr>
            <a:r>
              <a:rPr lang="en-US" dirty="0"/>
              <a:t>It contains many functions for creating publication quality graphs.</a:t>
            </a:r>
          </a:p>
          <a:p>
            <a:pPr marL="0" indent="0">
              <a:buNone/>
            </a:pPr>
            <a:r>
              <a:rPr lang="en-US" dirty="0"/>
              <a:t>It also has many tools for importing and displaying images of different types.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2E1B2-EAD8-9D48-B6B5-2C09F893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180" y="349553"/>
            <a:ext cx="5795095" cy="1389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07BE7-1DFC-1546-9A58-41189BF8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5092"/>
            <a:ext cx="5029201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23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Importing matplotlib and displaying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9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Matplotlib can be used to display images directly in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use matplotlib to have a look at the checkboard we created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5E9AE-4ECC-6645-AC0E-76512DAE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11" y="1825625"/>
            <a:ext cx="7127889" cy="40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688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Importing matplotlib and displaying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9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Matplotlib can be used to display images directly in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use matplotlib to have a look at the checkboard we created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5E9AE-4ECC-6645-AC0E-76512DAE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11" y="1825625"/>
            <a:ext cx="7127889" cy="4005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C95A-AC56-0444-B6D8-29DF43DD364A}"/>
              </a:ext>
            </a:extLst>
          </p:cNvPr>
          <p:cNvSpPr txBox="1"/>
          <p:nvPr/>
        </p:nvSpPr>
        <p:spPr>
          <a:xfrm>
            <a:off x="8424471" y="3030237"/>
            <a:ext cx="2929329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These libraries provide the main functionality for working with images.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3AB2DA-E4AD-6644-8BE0-30086EED3B8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545474" y="2107869"/>
            <a:ext cx="1343662" cy="92236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1619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Importing matplotlib and displaying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9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Matplotlib can be used to display images directly in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use matplotlib to have a look at the checkboard we created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5E9AE-4ECC-6645-AC0E-76512DAE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11" y="1825625"/>
            <a:ext cx="7127889" cy="4005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C95A-AC56-0444-B6D8-29DF43DD364A}"/>
              </a:ext>
            </a:extLst>
          </p:cNvPr>
          <p:cNvSpPr txBox="1"/>
          <p:nvPr/>
        </p:nvSpPr>
        <p:spPr>
          <a:xfrm>
            <a:off x="8424471" y="3030237"/>
            <a:ext cx="2929329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These libraries provide the main functionality for working with images.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3AB2DA-E4AD-6644-8BE0-30086EED3B8B}"/>
              </a:ext>
            </a:extLst>
          </p:cNvPr>
          <p:cNvCxnSpPr>
            <a:cxnSpLocks/>
          </p:cNvCxnSpPr>
          <p:nvPr/>
        </p:nvCxnSpPr>
        <p:spPr>
          <a:xfrm flipH="1" flipV="1">
            <a:off x="8424474" y="2563319"/>
            <a:ext cx="1644684" cy="5241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412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learn some features of matplotlib we will make the following figure.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D3450-6B87-E148-8FF9-6BA1B78F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455863"/>
            <a:ext cx="11176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93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</p:spTree>
    <p:extLst>
      <p:ext uri="{BB962C8B-B14F-4D97-AF65-F5344CB8AC3E}">
        <p14:creationId xmlns:p14="http://schemas.microsoft.com/office/powerpoint/2010/main" val="12496555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3210560" y="2098399"/>
            <a:ext cx="455168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1" y="1837695"/>
            <a:ext cx="379476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Here we are defining the dimensions of the image in inches.</a:t>
            </a:r>
          </a:p>
        </p:txBody>
      </p:sp>
    </p:spTree>
    <p:extLst>
      <p:ext uri="{BB962C8B-B14F-4D97-AF65-F5344CB8AC3E}">
        <p14:creationId xmlns:p14="http://schemas.microsoft.com/office/powerpoint/2010/main" val="25518481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6238240" y="2600752"/>
            <a:ext cx="152400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0" y="2185254"/>
            <a:ext cx="3794760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Next we create a matrix that contains values that increase as a function of distance from the center of the image.</a:t>
            </a:r>
          </a:p>
        </p:txBody>
      </p:sp>
    </p:spTree>
    <p:extLst>
      <p:ext uri="{BB962C8B-B14F-4D97-AF65-F5344CB8AC3E}">
        <p14:creationId xmlns:p14="http://schemas.microsoft.com/office/powerpoint/2010/main" val="3050512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4572000" y="3332272"/>
            <a:ext cx="29870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0" y="2600752"/>
            <a:ext cx="379476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use logical indexing to define two circles of a particular radius</a:t>
            </a:r>
          </a:p>
        </p:txBody>
      </p:sp>
    </p:spTree>
    <p:extLst>
      <p:ext uri="{BB962C8B-B14F-4D97-AF65-F5344CB8AC3E}">
        <p14:creationId xmlns:p14="http://schemas.microsoft.com/office/powerpoint/2010/main" val="207139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2995E-42D5-4141-A4CA-F12B9C4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9877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Affine transforms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906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4572000" y="3922793"/>
            <a:ext cx="29870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0" y="3341371"/>
            <a:ext cx="3794760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This creates a figure object and defines its aspect ratio</a:t>
            </a:r>
          </a:p>
        </p:txBody>
      </p:sp>
    </p:spTree>
    <p:extLst>
      <p:ext uri="{BB962C8B-B14F-4D97-AF65-F5344CB8AC3E}">
        <p14:creationId xmlns:p14="http://schemas.microsoft.com/office/powerpoint/2010/main" val="11514933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8397240" y="4127024"/>
            <a:ext cx="379476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can now define a series of subplots to display the matrices that were created above.</a:t>
            </a:r>
          </a:p>
        </p:txBody>
      </p:sp>
    </p:spTree>
    <p:extLst>
      <p:ext uri="{BB962C8B-B14F-4D97-AF65-F5344CB8AC3E}">
        <p14:creationId xmlns:p14="http://schemas.microsoft.com/office/powerpoint/2010/main" val="4002261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8397240" y="4127024"/>
            <a:ext cx="3794760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Suplot</a:t>
            </a:r>
            <a:r>
              <a:rPr lang="en-US" sz="2400" dirty="0">
                <a:solidFill>
                  <a:schemeClr val="accent1"/>
                </a:solidFill>
              </a:rPr>
              <a:t> takes the form: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Number of images in the first dimension(1)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Number of image in the second dimension(3)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Current image(1)</a:t>
            </a:r>
          </a:p>
        </p:txBody>
      </p:sp>
    </p:spTree>
    <p:extLst>
      <p:ext uri="{BB962C8B-B14F-4D97-AF65-F5344CB8AC3E}">
        <p14:creationId xmlns:p14="http://schemas.microsoft.com/office/powerpoint/2010/main" val="40553835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970520" y="5363031"/>
            <a:ext cx="379476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Finally we call </a:t>
            </a:r>
            <a:r>
              <a:rPr lang="en-US" sz="2400" dirty="0" err="1">
                <a:solidFill>
                  <a:schemeClr val="accent1"/>
                </a:solidFill>
              </a:rPr>
              <a:t>plt.show</a:t>
            </a:r>
            <a:r>
              <a:rPr lang="en-US" sz="2400" dirty="0">
                <a:solidFill>
                  <a:schemeClr val="accent1"/>
                </a:solidFill>
              </a:rPr>
              <a:t>( ) to display the image in the notebook.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5122B5-57D7-854E-99DE-F22BBCABC04F}"/>
              </a:ext>
            </a:extLst>
          </p:cNvPr>
          <p:cNvCxnSpPr>
            <a:cxnSpLocks/>
          </p:cNvCxnSpPr>
          <p:nvPr/>
        </p:nvCxnSpPr>
        <p:spPr>
          <a:xfrm flipH="1">
            <a:off x="3535680" y="6361193"/>
            <a:ext cx="44348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66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997129" y="4695488"/>
            <a:ext cx="3794760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Alternatively if we wanted to save the image we could type </a:t>
            </a:r>
            <a:r>
              <a:rPr lang="en-US" sz="2400" dirty="0" err="1"/>
              <a:t>plt.savefig</a:t>
            </a:r>
            <a:r>
              <a:rPr lang="en-US" sz="2400" dirty="0"/>
              <a:t>(‘circles.</a:t>
            </a:r>
            <a:r>
              <a:rPr lang="en-US" sz="2400" dirty="0" err="1"/>
              <a:t>png</a:t>
            </a:r>
            <a:r>
              <a:rPr lang="en-US" sz="2400" dirty="0"/>
              <a:t>’,dpi=300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5122B5-57D7-854E-99DE-F22BBCABC04F}"/>
              </a:ext>
            </a:extLst>
          </p:cNvPr>
          <p:cNvCxnSpPr>
            <a:cxnSpLocks/>
          </p:cNvCxnSpPr>
          <p:nvPr/>
        </p:nvCxnSpPr>
        <p:spPr>
          <a:xfrm flipH="1">
            <a:off x="3535680" y="6361193"/>
            <a:ext cx="44348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675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learn more about 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E21AC-4199-FF4A-88E4-A91BA135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60" y="1922932"/>
            <a:ext cx="7973060" cy="4735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3C72CE-C8A3-DE49-863D-7A3C9B297122}"/>
              </a:ext>
            </a:extLst>
          </p:cNvPr>
          <p:cNvSpPr/>
          <p:nvPr/>
        </p:nvSpPr>
        <p:spPr>
          <a:xfrm>
            <a:off x="2869140" y="3132318"/>
            <a:ext cx="1316780" cy="4236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B1F35-63B7-0C46-BB0A-977F0C46F792}"/>
              </a:ext>
            </a:extLst>
          </p:cNvPr>
          <p:cNvSpPr txBox="1"/>
          <p:nvPr/>
        </p:nvSpPr>
        <p:spPr>
          <a:xfrm>
            <a:off x="7945120" y="2174240"/>
            <a:ext cx="15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matplotlib.org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311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Matplotlib can natively load .</a:t>
            </a:r>
            <a:r>
              <a:rPr lang="en-US" dirty="0" err="1"/>
              <a:t>png</a:t>
            </a:r>
            <a:r>
              <a:rPr lang="en-US" dirty="0"/>
              <a:t> files, however it can also interface with pillow (another python library) to load other file types.</a:t>
            </a:r>
          </a:p>
          <a:p>
            <a:r>
              <a:rPr lang="en-US" dirty="0"/>
              <a:t>Don’t worry pillow comes bundled so you don’t need to install it.</a:t>
            </a:r>
          </a:p>
          <a:p>
            <a:r>
              <a:rPr lang="en-US" dirty="0"/>
              <a:t>There are some other libraries that you may need to deal with more unconventional image types (such as movie frames, h5 format and proprietary format).</a:t>
            </a:r>
          </a:p>
          <a:p>
            <a:r>
              <a:rPr lang="en-US" dirty="0"/>
              <a:t>These are out of the scope of these lectures but feel free to ask me about them if you have a specific dataset in mind!</a:t>
            </a:r>
          </a:p>
        </p:txBody>
      </p:sp>
    </p:spTree>
    <p:extLst>
      <p:ext uri="{BB962C8B-B14F-4D97-AF65-F5344CB8AC3E}">
        <p14:creationId xmlns:p14="http://schemas.microsoft.com/office/powerpoint/2010/main" val="3676486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the image using </a:t>
            </a:r>
            <a:r>
              <a:rPr lang="en-US" dirty="0" err="1"/>
              <a:t>imread</a:t>
            </a:r>
            <a:r>
              <a:rPr lang="en-US" dirty="0"/>
              <a:t> and check out the images properties.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C187D-257A-B149-97EB-7DB4055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928"/>
            <a:ext cx="10515600" cy="38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737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the image using </a:t>
            </a:r>
            <a:r>
              <a:rPr lang="en-US" dirty="0" err="1"/>
              <a:t>imread</a:t>
            </a:r>
            <a:r>
              <a:rPr lang="en-US" dirty="0"/>
              <a:t> and check out the images properties.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C187D-257A-B149-97EB-7DB4055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928"/>
            <a:ext cx="10515600" cy="38649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AE66FE-032A-4542-A48A-F16683AD9526}"/>
              </a:ext>
            </a:extLst>
          </p:cNvPr>
          <p:cNvCxnSpPr>
            <a:cxnSpLocks/>
          </p:cNvCxnSpPr>
          <p:nvPr/>
        </p:nvCxnSpPr>
        <p:spPr>
          <a:xfrm flipH="1" flipV="1">
            <a:off x="8229600" y="5405120"/>
            <a:ext cx="1226820" cy="60176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F2407-E142-4449-BB02-8F4A64617883}"/>
              </a:ext>
            </a:extLst>
          </p:cNvPr>
          <p:cNvSpPr txBox="1"/>
          <p:nvPr/>
        </p:nvSpPr>
        <p:spPr>
          <a:xfrm>
            <a:off x="7559040" y="5761464"/>
            <a:ext cx="3794760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From this we can see that it is a color image.</a:t>
            </a:r>
          </a:p>
        </p:txBody>
      </p:sp>
    </p:spTree>
    <p:extLst>
      <p:ext uri="{BB962C8B-B14F-4D97-AF65-F5344CB8AC3E}">
        <p14:creationId xmlns:p14="http://schemas.microsoft.com/office/powerpoint/2010/main" val="11988438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the image using </a:t>
            </a:r>
            <a:r>
              <a:rPr lang="en-US" dirty="0" err="1"/>
              <a:t>imread</a:t>
            </a:r>
            <a:r>
              <a:rPr lang="en-US" dirty="0"/>
              <a:t> and check out the images properties.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C187D-257A-B149-97EB-7DB4055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928"/>
            <a:ext cx="10515600" cy="38649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7B7059-B5A9-AE4B-A450-77806C58791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217920" y="5813671"/>
            <a:ext cx="2743200" cy="3099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DCC5B6-4395-A548-9C19-384EBD1659D4}"/>
              </a:ext>
            </a:extLst>
          </p:cNvPr>
          <p:cNvSpPr txBox="1"/>
          <p:nvPr/>
        </p:nvSpPr>
        <p:spPr>
          <a:xfrm>
            <a:off x="8961120" y="4875168"/>
            <a:ext cx="2926080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Looking at the max and min values lets you know the Image type (in this case 24 bit (8 x3))</a:t>
            </a:r>
          </a:p>
        </p:txBody>
      </p:sp>
    </p:spTree>
    <p:extLst>
      <p:ext uri="{BB962C8B-B14F-4D97-AF65-F5344CB8AC3E}">
        <p14:creationId xmlns:p14="http://schemas.microsoft.com/office/powerpoint/2010/main" val="387768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5473</TotalTime>
  <Words>3817</Words>
  <Application>Microsoft Macintosh PowerPoint</Application>
  <PresentationFormat>Widescreen</PresentationFormat>
  <Paragraphs>446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Calibri Light</vt:lpstr>
      <vt:lpstr>Office Theme</vt:lpstr>
      <vt:lpstr>Digital Image Processing in Python</vt:lpstr>
      <vt:lpstr>Course overview</vt:lpstr>
      <vt:lpstr>What are the goals of this course?</vt:lpstr>
      <vt:lpstr>What is an Image?</vt:lpstr>
      <vt:lpstr>What is an Image?</vt:lpstr>
      <vt:lpstr>Some definitions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Watch the ends</vt:lpstr>
      <vt:lpstr>How is image data stored in the computer?</vt:lpstr>
      <vt:lpstr>What tools do we have at out disposal?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Opening your first notebook</vt:lpstr>
      <vt:lpstr>Opening your first notebook</vt:lpstr>
      <vt:lpstr>Renaming your notebook</vt:lpstr>
      <vt:lpstr>Renaming your notebook</vt:lpstr>
      <vt:lpstr>Inserting code into the notebook</vt:lpstr>
      <vt:lpstr>Writing and running code in Jupyter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Practice – basic variables in python</vt:lpstr>
      <vt:lpstr>Solutions – number 1 and 2</vt:lpstr>
      <vt:lpstr>Solutions – number 1 and 2</vt:lpstr>
      <vt:lpstr>Solutions – number 3</vt:lpstr>
      <vt:lpstr>Solutions – number 4</vt:lpstr>
      <vt:lpstr>Solutions – number 4</vt:lpstr>
      <vt:lpstr>Solutions – number 4</vt:lpstr>
      <vt:lpstr>Execution order is important</vt:lpstr>
      <vt:lpstr>Execution order is important</vt:lpstr>
      <vt:lpstr>Execution order is important</vt:lpstr>
      <vt:lpstr>Execution order is important</vt:lpstr>
      <vt:lpstr>Execution order is important</vt:lpstr>
      <vt:lpstr>What is going on?</vt:lpstr>
      <vt:lpstr>What is going on?</vt:lpstr>
      <vt:lpstr>Restarting the notebook</vt:lpstr>
      <vt:lpstr>Restarting the notebook</vt:lpstr>
      <vt:lpstr>Restarting the notebook</vt:lpstr>
      <vt:lpstr>Adding text to your notebooks</vt:lpstr>
      <vt:lpstr>Adding text to your notebooks</vt:lpstr>
      <vt:lpstr>Adding text to your notebooks</vt:lpstr>
      <vt:lpstr>Saving and loading notebooks</vt:lpstr>
      <vt:lpstr>Saving and loading notebooks</vt:lpstr>
      <vt:lpstr>Properly closing a notebook</vt:lpstr>
      <vt:lpstr>Conclusion</vt:lpstr>
      <vt:lpstr>Key libraries for images in python</vt:lpstr>
      <vt:lpstr>Libraries we will be using</vt:lpstr>
      <vt:lpstr>Numpy</vt:lpstr>
      <vt:lpstr>Lists Vs. Numpy arrays</vt:lpstr>
      <vt:lpstr>Lists Vs. Numpy arrays</vt:lpstr>
      <vt:lpstr>Mathematical operations on numpy arrays</vt:lpstr>
      <vt:lpstr>Element wise vs matrix multiplication</vt:lpstr>
      <vt:lpstr>Element wise vs matrix multiplication</vt:lpstr>
      <vt:lpstr>Other operations</vt:lpstr>
      <vt:lpstr>Indexing numpy arrays</vt:lpstr>
      <vt:lpstr>Indexing numpy arrays</vt:lpstr>
      <vt:lpstr>Indexing also works in 2D</vt:lpstr>
      <vt:lpstr>Attributes and methods</vt:lpstr>
      <vt:lpstr>Attributes and methods</vt:lpstr>
      <vt:lpstr>Logical operators also work on arrays</vt:lpstr>
      <vt:lpstr>Logical indexing in arrays</vt:lpstr>
      <vt:lpstr>Matplotlib for graphing and viewing images</vt:lpstr>
      <vt:lpstr>PowerPoint Presentation</vt:lpstr>
      <vt:lpstr>Importing matplotlib and displaying</vt:lpstr>
      <vt:lpstr>Importing matplotlib and displaying</vt:lpstr>
      <vt:lpstr>Importing matplotlib and displaying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To learn more about plotting</vt:lpstr>
      <vt:lpstr>Loading an image using matplotlib</vt:lpstr>
      <vt:lpstr>Loading an image using matplotlib</vt:lpstr>
      <vt:lpstr>Loading an image using matplotlib</vt:lpstr>
      <vt:lpstr>Loading an image using matplotlib</vt:lpstr>
      <vt:lpstr>Loading an image using matplotlib</vt:lpstr>
      <vt:lpstr>Loading an image using matplotlib</vt:lpstr>
      <vt:lpstr>Loading an image using matplotlib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We can also do the same thing with built in functions</vt:lpstr>
      <vt:lpstr>We can also do the same thing with built in functions</vt:lpstr>
      <vt:lpstr>We can also do the same thing with built in functions</vt:lpstr>
      <vt:lpstr>What have we learned so far</vt:lpstr>
      <vt:lpstr>What is happening tomorrow?</vt:lpstr>
      <vt:lpstr>Practice if you have time</vt:lpstr>
      <vt:lpstr>For more information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Marcus</cp:lastModifiedBy>
  <cp:revision>110</cp:revision>
  <dcterms:created xsi:type="dcterms:W3CDTF">2018-10-24T20:43:02Z</dcterms:created>
  <dcterms:modified xsi:type="dcterms:W3CDTF">2018-11-05T01:51:02Z</dcterms:modified>
</cp:coreProperties>
</file>